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3" r:id="rId7"/>
    <p:sldId id="260" r:id="rId8"/>
    <p:sldId id="262" r:id="rId9"/>
    <p:sldId id="266" r:id="rId10"/>
    <p:sldId id="280" r:id="rId11"/>
    <p:sldId id="264" r:id="rId12"/>
    <p:sldId id="265" r:id="rId13"/>
    <p:sldId id="281" r:id="rId14"/>
    <p:sldId id="268" r:id="rId15"/>
    <p:sldId id="273" r:id="rId16"/>
    <p:sldId id="272" r:id="rId17"/>
    <p:sldId id="271" r:id="rId18"/>
    <p:sldId id="270" r:id="rId19"/>
    <p:sldId id="277" r:id="rId20"/>
    <p:sldId id="275" r:id="rId21"/>
    <p:sldId id="276" r:id="rId22"/>
    <p:sldId id="269" r:id="rId23"/>
    <p:sldId id="27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olemaju\Desktop\Section%204%20Neighbourhood%20Plan%20Questionnaire%20numbered.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colemaju\Desktop\Section%204%20Neighbourhood%20Plan%20Questionnaire%20numbered.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colemaju\Desktop\Section%204%20Neighbourhood%20Plan%20Questionnaire%20numbered.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colemaju\Desktop\NP\DRAFT%20Section%204%20Neighbourhood%20Plan%20Questionnaire%20numbered.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colemaju\Desktop\NP\DRAFT%20Section%204%20Neighbourhood%20Plan%20Questionnaire%20numbered.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colemaju\Desktop\Section%204%20Neighbourhood%20Plan%20Questionnaire%20numbered.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colemaju\Desktop\Section%204%20Neighbourhood%20Plan%20Questionnaire%20numbered.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colemaju\Desktop\DRAFT%20Section%204%20Neighbourhood%20Plan%20Questionnaire%20numbered.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a:t>23. Are there any streets/areas you</a:t>
            </a:r>
            <a:r>
              <a:rPr lang="en-US" baseline="0"/>
              <a:t> would</a:t>
            </a:r>
            <a:r>
              <a:rPr lang="en-US"/>
              <a:t> like to see protected? (237 responses)</a:t>
            </a:r>
          </a:p>
        </c:rich>
      </c:tx>
      <c:layout>
        <c:manualLayout>
          <c:xMode val="edge"/>
          <c:yMode val="edge"/>
          <c:x val="0.26437489063867015"/>
          <c:y val="0.85797067880705746"/>
        </c:manualLayout>
      </c:layout>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7973315835520562"/>
          <c:y val="0.16163538450222154"/>
          <c:w val="0.45720034995625547"/>
          <c:h val="0.54523250215059993"/>
        </c:manualLayout>
      </c:layout>
      <c:pieChart>
        <c:varyColors val="1"/>
        <c:ser>
          <c:idx val="0"/>
          <c:order val="0"/>
          <c:tx>
            <c:strRef>
              <c:f>SUMMARY!$A$1</c:f>
              <c:strCache>
                <c:ptCount val="1"/>
                <c:pt idx="0">
                  <c:v>23. Are there any streets/areas would you like to see protected?</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9291-460A-9E74-0D1D6876B08E}"/>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9291-460A-9E74-0D1D6876B08E}"/>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9291-460A-9E74-0D1D6876B08E}"/>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9291-460A-9E74-0D1D6876B08E}"/>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9291-460A-9E74-0D1D6876B08E}"/>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9291-460A-9E74-0D1D6876B08E}"/>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D-9291-460A-9E74-0D1D6876B08E}"/>
              </c:ext>
            </c:extLst>
          </c:dPt>
          <c:dPt>
            <c:idx val="7"/>
            <c:bubble3D val="0"/>
            <c:spPr>
              <a:solidFill>
                <a:schemeClr val="accent2">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F-9291-460A-9E74-0D1D6876B08E}"/>
              </c:ext>
            </c:extLst>
          </c:dPt>
          <c:dPt>
            <c:idx val="8"/>
            <c:bubble3D val="0"/>
            <c:spPr>
              <a:solidFill>
                <a:schemeClr val="accent3">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1-9291-460A-9E74-0D1D6876B08E}"/>
              </c:ext>
            </c:extLst>
          </c:dPt>
          <c:dPt>
            <c:idx val="9"/>
            <c:bubble3D val="0"/>
            <c:spPr>
              <a:solidFill>
                <a:schemeClr val="accent4">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3-9291-460A-9E74-0D1D6876B08E}"/>
              </c:ext>
            </c:extLst>
          </c:dPt>
          <c:dPt>
            <c:idx val="10"/>
            <c:bubble3D val="0"/>
            <c:spPr>
              <a:solidFill>
                <a:schemeClr val="accent5">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5-9291-460A-9E74-0D1D6876B08E}"/>
              </c:ext>
            </c:extLst>
          </c:dPt>
          <c:dPt>
            <c:idx val="11"/>
            <c:bubble3D val="0"/>
            <c:spPr>
              <a:solidFill>
                <a:schemeClr val="accent6">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7-9291-460A-9E74-0D1D6876B08E}"/>
              </c:ext>
            </c:extLst>
          </c:dPt>
          <c:dPt>
            <c:idx val="12"/>
            <c:bubble3D val="0"/>
            <c:spPr>
              <a:solidFill>
                <a:schemeClr val="accent1">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9-9291-460A-9E74-0D1D6876B08E}"/>
              </c:ext>
            </c:extLst>
          </c:dPt>
          <c:dPt>
            <c:idx val="13"/>
            <c:bubble3D val="0"/>
            <c:spPr>
              <a:solidFill>
                <a:schemeClr val="accent2">
                  <a:lumMod val="80000"/>
                  <a:lumOff val="2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B-9291-460A-9E74-0D1D6876B08E}"/>
              </c:ext>
            </c:extLst>
          </c:dPt>
          <c:dLbls>
            <c:dLbl>
              <c:idx val="0"/>
              <c:layout>
                <c:manualLayout>
                  <c:x val="2.5000000000000001E-2"/>
                  <c:y val="0.24844710776266141"/>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291-460A-9E74-0D1D6876B08E}"/>
                </c:ext>
              </c:extLst>
            </c:dLbl>
            <c:dLbl>
              <c:idx val="1"/>
              <c:layout>
                <c:manualLayout>
                  <c:x val="6.9444444444444337E-2"/>
                  <c:y val="9.9378843105064566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291-460A-9E74-0D1D6876B08E}"/>
                </c:ext>
              </c:extLst>
            </c:dLbl>
            <c:dLbl>
              <c:idx val="2"/>
              <c:layout>
                <c:manualLayout>
                  <c:x val="-2.7777777777777776E-2"/>
                  <c:y val="0.18881980189962266"/>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291-460A-9E74-0D1D6876B08E}"/>
                </c:ext>
              </c:extLst>
            </c:dLbl>
            <c:dLbl>
              <c:idx val="3"/>
              <c:layout>
                <c:manualLayout>
                  <c:x val="-1.6666666666666666E-2"/>
                  <c:y val="0.17888191758911609"/>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291-460A-9E74-0D1D6876B08E}"/>
                </c:ext>
              </c:extLst>
            </c:dLbl>
            <c:dLbl>
              <c:idx val="4"/>
              <c:layout>
                <c:manualLayout>
                  <c:x val="-2.7777777777777776E-2"/>
                  <c:y val="0.13913038034709038"/>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291-460A-9E74-0D1D6876B08E}"/>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B-9291-460A-9E74-0D1D6876B08E}"/>
                </c:ext>
              </c:extLst>
            </c:dLbl>
            <c:dLbl>
              <c:idx val="6"/>
              <c:layout>
                <c:manualLayout>
                  <c:x val="-1.6666666666666666E-2"/>
                  <c:y val="9.9378843105064632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6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291-460A-9E74-0D1D6876B08E}"/>
                </c:ext>
              </c:extLst>
            </c:dLbl>
            <c:dLbl>
              <c:idx val="7"/>
              <c:layout>
                <c:manualLayout>
                  <c:x val="-5.8333333333333334E-2"/>
                  <c:y val="-9.9378843105064566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lumMod val="6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291-460A-9E74-0D1D6876B08E}"/>
                </c:ext>
              </c:extLst>
            </c:dLbl>
            <c:dLbl>
              <c:idx val="8"/>
              <c:layout>
                <c:manualLayout>
                  <c:x val="-0.125"/>
                  <c:y val="2.98136529315193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lumMod val="6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291-460A-9E74-0D1D6876B08E}"/>
                </c:ext>
              </c:extLst>
            </c:dLbl>
            <c:dLbl>
              <c:idx val="9"/>
              <c:layout>
                <c:manualLayout>
                  <c:x val="-6.6666666666666693E-2"/>
                  <c:y val="-8.6128330691055965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291-460A-9E74-0D1D6876B08E}"/>
                </c:ext>
              </c:extLst>
            </c:dLbl>
            <c:dLbl>
              <c:idx val="10"/>
              <c:layout>
                <c:manualLayout>
                  <c:x val="-0.20833333333333334"/>
                  <c:y val="1.9875768621012913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291-460A-9E74-0D1D6876B08E}"/>
                </c:ext>
              </c:extLst>
            </c:dLbl>
            <c:dLbl>
              <c:idx val="11"/>
              <c:layout>
                <c:manualLayout>
                  <c:x val="2.7777777777777728E-2"/>
                  <c:y val="-6.2939933966540892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291-460A-9E74-0D1D6876B08E}"/>
                </c:ext>
              </c:extLst>
            </c:dLbl>
            <c:dLbl>
              <c:idx val="12"/>
              <c:layout>
                <c:manualLayout>
                  <c:x val="0.15277777777777779"/>
                  <c:y val="-5.631467775953659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80000"/>
                          <a:lumOff val="2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9-9291-460A-9E74-0D1D6876B08E}"/>
                </c:ext>
              </c:extLst>
            </c:dLbl>
            <c:dLbl>
              <c:idx val="13"/>
              <c:layout>
                <c:manualLayout>
                  <c:x val="0.30555555555555547"/>
                  <c:y val="-2.9813652931519368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lumMod val="80000"/>
                          <a:lumOff val="20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B-9291-460A-9E74-0D1D6876B08E}"/>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DATA!$B$1:$O$1</c:f>
              <c:strCache>
                <c:ptCount val="14"/>
                <c:pt idx="0">
                  <c:v>Rye </c:v>
                </c:pt>
                <c:pt idx="1">
                  <c:v>Middle st</c:v>
                </c:pt>
                <c:pt idx="2">
                  <c:v>Church and surround</c:v>
                </c:pt>
                <c:pt idx="3">
                  <c:v>Waterloo</c:v>
                </c:pt>
                <c:pt idx="4">
                  <c:v>Batch Rd</c:v>
                </c:pt>
                <c:pt idx="5">
                  <c:v>Hall Rd</c:v>
                </c:pt>
                <c:pt idx="6">
                  <c:v>Around V Hall</c:v>
                </c:pt>
                <c:pt idx="7">
                  <c:v>Canns Lane</c:v>
                </c:pt>
                <c:pt idx="8">
                  <c:v>Riverton Rd</c:v>
                </c:pt>
                <c:pt idx="9">
                  <c:v>Purewell</c:v>
                </c:pt>
                <c:pt idx="10">
                  <c:v>Wvington Rd</c:v>
                </c:pt>
                <c:pt idx="11">
                  <c:v>Downend</c:v>
                </c:pt>
                <c:pt idx="12">
                  <c:v>Hillside</c:v>
                </c:pt>
                <c:pt idx="13">
                  <c:v>Puriton Hill</c:v>
                </c:pt>
              </c:strCache>
            </c:strRef>
          </c:cat>
          <c:val>
            <c:numRef>
              <c:f>DATA!$B$2:$O$2</c:f>
              <c:numCache>
                <c:formatCode>General</c:formatCode>
                <c:ptCount val="14"/>
                <c:pt idx="0">
                  <c:v>125</c:v>
                </c:pt>
                <c:pt idx="1">
                  <c:v>104</c:v>
                </c:pt>
                <c:pt idx="2">
                  <c:v>23</c:v>
                </c:pt>
                <c:pt idx="3">
                  <c:v>9</c:v>
                </c:pt>
                <c:pt idx="4">
                  <c:v>9</c:v>
                </c:pt>
                <c:pt idx="5">
                  <c:v>3</c:v>
                </c:pt>
                <c:pt idx="6">
                  <c:v>3</c:v>
                </c:pt>
                <c:pt idx="7">
                  <c:v>20</c:v>
                </c:pt>
                <c:pt idx="8">
                  <c:v>34</c:v>
                </c:pt>
                <c:pt idx="9">
                  <c:v>2</c:v>
                </c:pt>
                <c:pt idx="10">
                  <c:v>10</c:v>
                </c:pt>
                <c:pt idx="11">
                  <c:v>7</c:v>
                </c:pt>
                <c:pt idx="12">
                  <c:v>8</c:v>
                </c:pt>
                <c:pt idx="13">
                  <c:v>2</c:v>
                </c:pt>
              </c:numCache>
            </c:numRef>
          </c:val>
          <c:extLst>
            <c:ext xmlns:c16="http://schemas.microsoft.com/office/drawing/2014/chart" uri="{C3380CC4-5D6E-409C-BE32-E72D297353CC}">
              <c16:uniqueId val="{0000001C-9291-460A-9E74-0D1D6876B08E}"/>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28575" cap="flat" cmpd="sng" algn="ctr">
      <a:solidFill>
        <a:sysClr val="windowText" lastClr="000000"/>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a:t>Q23: Other comments</a:t>
            </a:r>
          </a:p>
        </c:rich>
      </c:tx>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DATA!$A$4</c:f>
              <c:strCache>
                <c:ptCount val="1"/>
                <c:pt idx="0">
                  <c:v>Q23: Other comments</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6308-4F9A-8EC5-748EB8ACF85E}"/>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6308-4F9A-8EC5-748EB8ACF85E}"/>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6308-4F9A-8EC5-748EB8ACF85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6308-4F9A-8EC5-748EB8ACF85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6308-4F9A-8EC5-748EB8ACF85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6308-4F9A-8EC5-748EB8ACF85E}"/>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DATA!$B$4:$D$4</c:f>
              <c:strCache>
                <c:ptCount val="3"/>
                <c:pt idx="0">
                  <c:v>All village</c:v>
                </c:pt>
                <c:pt idx="1">
                  <c:v>Older parts of village</c:v>
                </c:pt>
                <c:pt idx="2">
                  <c:v>Manor</c:v>
                </c:pt>
              </c:strCache>
            </c:strRef>
          </c:cat>
          <c:val>
            <c:numRef>
              <c:f>DATA!$B$5:$D$5</c:f>
              <c:numCache>
                <c:formatCode>General</c:formatCode>
                <c:ptCount val="3"/>
                <c:pt idx="0">
                  <c:v>38</c:v>
                </c:pt>
                <c:pt idx="1">
                  <c:v>27</c:v>
                </c:pt>
                <c:pt idx="2">
                  <c:v>7</c:v>
                </c:pt>
              </c:numCache>
            </c:numRef>
          </c:val>
          <c:extLst>
            <c:ext xmlns:c16="http://schemas.microsoft.com/office/drawing/2014/chart" uri="{C3380CC4-5D6E-409C-BE32-E72D297353CC}">
              <c16:uniqueId val="{00000006-6308-4F9A-8EC5-748EB8ACF85E}"/>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solidFill>
        <a:sysClr val="windowText" lastClr="000000"/>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GB" dirty="0"/>
              <a:t>Q24: Support conservation area</a:t>
            </a:r>
          </a:p>
        </c:rich>
      </c:tx>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DATA!$A$7</c:f>
              <c:strCache>
                <c:ptCount val="1"/>
                <c:pt idx="0">
                  <c:v>Q24: Support conservation area</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B110-448A-BDD0-8246F2D3380A}"/>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B110-448A-BDD0-8246F2D3380A}"/>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B110-448A-BDD0-8246F2D3380A}"/>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B110-448A-BDD0-8246F2D3380A}"/>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B110-448A-BDD0-8246F2D3380A}"/>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B110-448A-BDD0-8246F2D3380A}"/>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B110-448A-BDD0-8246F2D3380A}"/>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7-B110-448A-BDD0-8246F2D3380A}"/>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DATA!$B$7:$E$7</c:f>
              <c:strCache>
                <c:ptCount val="4"/>
                <c:pt idx="0">
                  <c:v>Yes</c:v>
                </c:pt>
                <c:pt idx="1">
                  <c:v>No</c:v>
                </c:pt>
                <c:pt idx="2">
                  <c:v>Don't  know</c:v>
                </c:pt>
                <c:pt idx="3">
                  <c:v>Blanks</c:v>
                </c:pt>
              </c:strCache>
            </c:strRef>
          </c:cat>
          <c:val>
            <c:numRef>
              <c:f>DATA!$B$8:$E$8</c:f>
              <c:numCache>
                <c:formatCode>General</c:formatCode>
                <c:ptCount val="4"/>
                <c:pt idx="0">
                  <c:v>248</c:v>
                </c:pt>
                <c:pt idx="1">
                  <c:v>15</c:v>
                </c:pt>
                <c:pt idx="2">
                  <c:v>56</c:v>
                </c:pt>
                <c:pt idx="3">
                  <c:v>49</c:v>
                </c:pt>
              </c:numCache>
            </c:numRef>
          </c:val>
          <c:extLst>
            <c:ext xmlns:c16="http://schemas.microsoft.com/office/drawing/2014/chart" uri="{C3380CC4-5D6E-409C-BE32-E72D297353CC}">
              <c16:uniqueId val="{00000008-B110-448A-BDD0-8246F2D3380A}"/>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solidFill>
        <a:sysClr val="windowText" lastClr="000000"/>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DATA!$Q$1</c:f>
              <c:strCache>
                <c:ptCount val="1"/>
                <c:pt idx="0">
                  <c:v>Q25. Green spaces protected?</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E9D1-487C-B5B8-663255599BAE}"/>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E9D1-487C-B5B8-663255599BAE}"/>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E9D1-487C-B5B8-663255599BA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E9D1-487C-B5B8-663255599BA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E9D1-487C-B5B8-663255599BA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E9D1-487C-B5B8-663255599BAE}"/>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DATA!$R$1:$T$1</c:f>
              <c:strCache>
                <c:ptCount val="3"/>
                <c:pt idx="0">
                  <c:v>Yes</c:v>
                </c:pt>
                <c:pt idx="1">
                  <c:v>No</c:v>
                </c:pt>
                <c:pt idx="2">
                  <c:v>Don't know/blank</c:v>
                </c:pt>
              </c:strCache>
            </c:strRef>
          </c:cat>
          <c:val>
            <c:numRef>
              <c:f>DATA!$R$2:$T$2</c:f>
              <c:numCache>
                <c:formatCode>General</c:formatCode>
                <c:ptCount val="3"/>
                <c:pt idx="0">
                  <c:v>258</c:v>
                </c:pt>
                <c:pt idx="1">
                  <c:v>10</c:v>
                </c:pt>
                <c:pt idx="2">
                  <c:v>100</c:v>
                </c:pt>
              </c:numCache>
            </c:numRef>
          </c:val>
          <c:extLst>
            <c:ext xmlns:c16="http://schemas.microsoft.com/office/drawing/2014/chart" uri="{C3380CC4-5D6E-409C-BE32-E72D297353CC}">
              <c16:uniqueId val="{00000006-E9D1-487C-B5B8-663255599BAE}"/>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solidFill>
        <a:sysClr val="windowText" lastClr="000000"/>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DATA!$L$5</c:f>
              <c:strCache>
                <c:ptCount val="1"/>
                <c:pt idx="0">
                  <c:v>Q26</c:v>
                </c:pt>
              </c:strCache>
            </c:strRef>
          </c:tx>
          <c:spPr>
            <a:solidFill>
              <a:schemeClr val="accent1"/>
            </a:solidFill>
            <a:ln>
              <a:noFill/>
            </a:ln>
            <a:effectLst/>
          </c:spPr>
          <c:invertIfNegative val="0"/>
          <c:cat>
            <c:strRef>
              <c:f>DATA!$M$5:$AE$5</c:f>
              <c:strCache>
                <c:ptCount val="19"/>
                <c:pt idx="0">
                  <c:v>Village hall field</c:v>
                </c:pt>
                <c:pt idx="1">
                  <c:v>Puriton woods</c:v>
                </c:pt>
                <c:pt idx="2">
                  <c:v>Sports Centre woods and field</c:v>
                </c:pt>
                <c:pt idx="3">
                  <c:v>Behind Puriton Park</c:v>
                </c:pt>
                <c:pt idx="4">
                  <c:v>Village green</c:v>
                </c:pt>
                <c:pt idx="5">
                  <c:v>Village entrance</c:v>
                </c:pt>
                <c:pt idx="6">
                  <c:v>Public footpaths</c:v>
                </c:pt>
                <c:pt idx="7">
                  <c:v>Fields opposite Puriton Park</c:v>
                </c:pt>
                <c:pt idx="8">
                  <c:v>Fields/ woods above Puriton Park</c:v>
                </c:pt>
                <c:pt idx="9">
                  <c:v>Downend fields</c:v>
                </c:pt>
                <c:pt idx="10">
                  <c:v>Orchard at Middle St</c:v>
                </c:pt>
                <c:pt idx="11">
                  <c:v>14 acres</c:v>
                </c:pt>
                <c:pt idx="12">
                  <c:v>Rye, grass keep &amp; Northmead Drove</c:v>
                </c:pt>
                <c:pt idx="13">
                  <c:v>Batch Rd /Black Ditch</c:v>
                </c:pt>
                <c:pt idx="14">
                  <c:v>Horse fields</c:v>
                </c:pt>
                <c:pt idx="15">
                  <c:v>Elmlea childrens park</c:v>
                </c:pt>
                <c:pt idx="16">
                  <c:v>Rookery</c:v>
                </c:pt>
                <c:pt idx="17">
                  <c:v>Village Hall play area</c:v>
                </c:pt>
                <c:pt idx="18">
                  <c:v>Cypress Drive entrance</c:v>
                </c:pt>
              </c:strCache>
            </c:strRef>
          </c:cat>
          <c:val>
            <c:numRef>
              <c:f>DATA!$M$6:$AE$6</c:f>
              <c:numCache>
                <c:formatCode>General</c:formatCode>
                <c:ptCount val="19"/>
                <c:pt idx="0">
                  <c:v>115</c:v>
                </c:pt>
                <c:pt idx="1">
                  <c:v>385</c:v>
                </c:pt>
                <c:pt idx="2">
                  <c:v>117</c:v>
                </c:pt>
                <c:pt idx="3">
                  <c:v>43</c:v>
                </c:pt>
                <c:pt idx="4">
                  <c:v>57</c:v>
                </c:pt>
                <c:pt idx="5">
                  <c:v>2</c:v>
                </c:pt>
                <c:pt idx="6">
                  <c:v>87</c:v>
                </c:pt>
                <c:pt idx="7">
                  <c:v>33</c:v>
                </c:pt>
                <c:pt idx="8">
                  <c:v>60</c:v>
                </c:pt>
                <c:pt idx="9">
                  <c:v>53</c:v>
                </c:pt>
                <c:pt idx="10">
                  <c:v>54</c:v>
                </c:pt>
                <c:pt idx="11">
                  <c:v>59</c:v>
                </c:pt>
                <c:pt idx="12">
                  <c:v>107</c:v>
                </c:pt>
                <c:pt idx="13">
                  <c:v>67</c:v>
                </c:pt>
                <c:pt idx="14">
                  <c:v>17</c:v>
                </c:pt>
                <c:pt idx="15">
                  <c:v>30</c:v>
                </c:pt>
                <c:pt idx="16">
                  <c:v>16</c:v>
                </c:pt>
                <c:pt idx="17">
                  <c:v>32</c:v>
                </c:pt>
                <c:pt idx="18">
                  <c:v>4</c:v>
                </c:pt>
              </c:numCache>
            </c:numRef>
          </c:val>
          <c:extLst>
            <c:ext xmlns:c16="http://schemas.microsoft.com/office/drawing/2014/chart" uri="{C3380CC4-5D6E-409C-BE32-E72D297353CC}">
              <c16:uniqueId val="{00000000-A2FD-49A1-9E36-A35FE9FC3F7D}"/>
            </c:ext>
          </c:extLst>
        </c:ser>
        <c:dLbls>
          <c:showLegendKey val="0"/>
          <c:showVal val="0"/>
          <c:showCatName val="0"/>
          <c:showSerName val="0"/>
          <c:showPercent val="0"/>
          <c:showBubbleSize val="0"/>
        </c:dLbls>
        <c:gapWidth val="219"/>
        <c:overlap val="-27"/>
        <c:axId val="479388016"/>
        <c:axId val="479393264"/>
      </c:barChart>
      <c:catAx>
        <c:axId val="479388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9393264"/>
        <c:crosses val="autoZero"/>
        <c:auto val="1"/>
        <c:lblAlgn val="ctr"/>
        <c:lblOffset val="100"/>
        <c:noMultiLvlLbl val="0"/>
      </c:catAx>
      <c:valAx>
        <c:axId val="4793932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93880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solidFill>
        <a:sysClr val="windowText" lastClr="000000"/>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DATA!$A$10</c:f>
              <c:strCache>
                <c:ptCount val="1"/>
                <c:pt idx="0">
                  <c:v>Q27: Hedges/trees for protection</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AA7C-4CF7-909F-6F4ABA3664B0}"/>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AA7C-4CF7-909F-6F4ABA3664B0}"/>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AA7C-4CF7-909F-6F4ABA3664B0}"/>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A7C-4CF7-909F-6F4ABA3664B0}"/>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A7C-4CF7-909F-6F4ABA3664B0}"/>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A7C-4CF7-909F-6F4ABA3664B0}"/>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DATA!$B$10:$D$10</c:f>
              <c:strCache>
                <c:ptCount val="3"/>
                <c:pt idx="0">
                  <c:v>Yes</c:v>
                </c:pt>
                <c:pt idx="1">
                  <c:v>No</c:v>
                </c:pt>
                <c:pt idx="2">
                  <c:v>Don't know/ blank</c:v>
                </c:pt>
              </c:strCache>
            </c:strRef>
          </c:cat>
          <c:val>
            <c:numRef>
              <c:f>DATA!$B$11:$D$11</c:f>
              <c:numCache>
                <c:formatCode>General</c:formatCode>
                <c:ptCount val="3"/>
                <c:pt idx="0">
                  <c:v>147</c:v>
                </c:pt>
                <c:pt idx="1">
                  <c:v>38</c:v>
                </c:pt>
                <c:pt idx="2">
                  <c:v>121</c:v>
                </c:pt>
              </c:numCache>
            </c:numRef>
          </c:val>
          <c:extLst>
            <c:ext xmlns:c16="http://schemas.microsoft.com/office/drawing/2014/chart" uri="{C3380CC4-5D6E-409C-BE32-E72D297353CC}">
              <c16:uniqueId val="{00000006-AA7C-4CF7-909F-6F4ABA3664B0}"/>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solidFill>
        <a:sysClr val="windowText" lastClr="000000"/>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DATA!$A$13</c:f>
              <c:strCache>
                <c:ptCount val="1"/>
                <c:pt idx="0">
                  <c:v>Q28: Location of trees/ hedges (135 responses)</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4FD2-49C5-97A9-E45F1D07461B}"/>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4FD2-49C5-97A9-E45F1D07461B}"/>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4FD2-49C5-97A9-E45F1D07461B}"/>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4FD2-49C5-97A9-E45F1D07461B}"/>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4FD2-49C5-97A9-E45F1D07461B}"/>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4FD2-49C5-97A9-E45F1D07461B}"/>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DATA!$B$13:$D$13</c:f>
              <c:strCache>
                <c:ptCount val="3"/>
                <c:pt idx="0">
                  <c:v>All</c:v>
                </c:pt>
                <c:pt idx="1">
                  <c:v>Generic</c:v>
                </c:pt>
                <c:pt idx="2">
                  <c:v>Specific</c:v>
                </c:pt>
              </c:strCache>
            </c:strRef>
          </c:cat>
          <c:val>
            <c:numRef>
              <c:f>DATA!$B$14:$D$14</c:f>
              <c:numCache>
                <c:formatCode>General</c:formatCode>
                <c:ptCount val="3"/>
                <c:pt idx="0">
                  <c:v>47</c:v>
                </c:pt>
                <c:pt idx="1">
                  <c:v>13</c:v>
                </c:pt>
                <c:pt idx="2">
                  <c:v>75</c:v>
                </c:pt>
              </c:numCache>
            </c:numRef>
          </c:val>
          <c:extLst>
            <c:ext xmlns:c16="http://schemas.microsoft.com/office/drawing/2014/chart" uri="{C3380CC4-5D6E-409C-BE32-E72D297353CC}">
              <c16:uniqueId val="{00000006-4FD2-49C5-97A9-E45F1D07461B}"/>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solidFill>
        <a:sysClr val="windowText" lastClr="000000"/>
      </a:solid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DATA!$H$4</c:f>
              <c:strCache>
                <c:ptCount val="1"/>
                <c:pt idx="0">
                  <c:v>Q29: General comments (54 comments)</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034A-4D48-8610-00386677DAF3}"/>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034A-4D48-8610-00386677DAF3}"/>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034A-4D48-8610-00386677DAF3}"/>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034A-4D48-8610-00386677DAF3}"/>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034A-4D48-8610-00386677DAF3}"/>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034A-4D48-8610-00386677DAF3}"/>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DATA!$I$4:$K$4</c:f>
              <c:strCache>
                <c:ptCount val="3"/>
                <c:pt idx="0">
                  <c:v>General comments</c:v>
                </c:pt>
                <c:pt idx="1">
                  <c:v>Suggestions</c:v>
                </c:pt>
                <c:pt idx="2">
                  <c:v>Specific</c:v>
                </c:pt>
              </c:strCache>
            </c:strRef>
          </c:cat>
          <c:val>
            <c:numRef>
              <c:f>DATA!$I$5:$K$5</c:f>
              <c:numCache>
                <c:formatCode>General</c:formatCode>
                <c:ptCount val="3"/>
                <c:pt idx="0">
                  <c:v>24</c:v>
                </c:pt>
                <c:pt idx="1">
                  <c:v>20</c:v>
                </c:pt>
                <c:pt idx="2">
                  <c:v>14</c:v>
                </c:pt>
              </c:numCache>
            </c:numRef>
          </c:val>
          <c:extLst>
            <c:ext xmlns:c16="http://schemas.microsoft.com/office/drawing/2014/chart" uri="{C3380CC4-5D6E-409C-BE32-E72D297353CC}">
              <c16:uniqueId val="{00000006-034A-4D48-8610-00386677DAF3}"/>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solidFill>
        <a:sysClr val="windowText" lastClr="000000"/>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FF423-1E22-48CE-9663-21CCBCC040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1BE77DE-1185-4C65-A215-8A830B7A59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52D5F3A-0E41-4F88-BB72-615B7074019A}"/>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5" name="Footer Placeholder 4">
            <a:extLst>
              <a:ext uri="{FF2B5EF4-FFF2-40B4-BE49-F238E27FC236}">
                <a16:creationId xmlns:a16="http://schemas.microsoft.com/office/drawing/2014/main" id="{F9659203-88B5-4FB4-B5B9-2FD10AC1F9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AFA0F4-D924-4AF4-BF01-454F1BA8A386}"/>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23503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0C0E7-B8C2-423B-821D-2115CBE408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ECD521-6526-4D79-BE9B-C377DBE8282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FDA5D5-FC30-45D0-B6AF-7AC2A4A10D8B}"/>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5" name="Footer Placeholder 4">
            <a:extLst>
              <a:ext uri="{FF2B5EF4-FFF2-40B4-BE49-F238E27FC236}">
                <a16:creationId xmlns:a16="http://schemas.microsoft.com/office/drawing/2014/main" id="{D1801AAB-7092-495D-A6D4-F45C9EC3E5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C43A89-3525-4980-8D71-80488A648C38}"/>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2047550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AF9157-36BD-4F5E-9B89-54B27FCED99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49C556-2D23-4D9E-B74A-B99C42C28BC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06B4AB-4DAD-459C-B8C0-B0455C0A168E}"/>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5" name="Footer Placeholder 4">
            <a:extLst>
              <a:ext uri="{FF2B5EF4-FFF2-40B4-BE49-F238E27FC236}">
                <a16:creationId xmlns:a16="http://schemas.microsoft.com/office/drawing/2014/main" id="{13D0CCEB-BE2A-4E64-AAEA-7A9CB889D3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9A921E-4AC4-4BD5-B02A-C3F0BCDE90BF}"/>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314129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F6882-E272-4458-BF0A-6F5167BBD1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F17432C-E567-433B-986F-8414932B5AC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660E77-1E25-470E-A490-4E9C4249D7ED}"/>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5" name="Footer Placeholder 4">
            <a:extLst>
              <a:ext uri="{FF2B5EF4-FFF2-40B4-BE49-F238E27FC236}">
                <a16:creationId xmlns:a16="http://schemas.microsoft.com/office/drawing/2014/main" id="{2A0652FC-36BB-4E73-9CE0-434E4038B7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B23D4D-CF5A-47CE-A8A4-964D196DF59D}"/>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321184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3F23C-6D6F-4426-956E-87F44E8BBB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176C41B-52CC-4D5E-B20A-A9B017B18C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3AE439E-A371-43FC-BB55-C66CE0D76072}"/>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5" name="Footer Placeholder 4">
            <a:extLst>
              <a:ext uri="{FF2B5EF4-FFF2-40B4-BE49-F238E27FC236}">
                <a16:creationId xmlns:a16="http://schemas.microsoft.com/office/drawing/2014/main" id="{30126CBE-3C40-470B-B609-BF2AD661EB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9205E9-D941-4197-A557-FE9AE88C4F70}"/>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3348872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F6DB3-A3DF-4BCD-8747-149FC2366B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567B46C-7BB6-4DB0-B2EB-D71C1BD7208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4A1D575-1B4F-41CF-BA09-75CE5C9692E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301C136-756D-4091-849A-379768FFA1C3}"/>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6" name="Footer Placeholder 5">
            <a:extLst>
              <a:ext uri="{FF2B5EF4-FFF2-40B4-BE49-F238E27FC236}">
                <a16:creationId xmlns:a16="http://schemas.microsoft.com/office/drawing/2014/main" id="{5B030D57-7489-4F67-9A2A-9513D9671C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6B42DA-9356-48B8-AADF-8713777582D7}"/>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2760085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3F6C8-8271-4435-9CDA-05564BAFA52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DA8E23-ACC2-44BE-99B3-59E99FF4D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17822B7-F972-4775-9289-F28BE503A30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2C10B8D-073E-4C5E-A013-0A9EE1DC85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8732FE9-4D65-4732-89EE-D60D5E06CED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A2D9610-5E0B-451D-9256-380AB2B5B658}"/>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8" name="Footer Placeholder 7">
            <a:extLst>
              <a:ext uri="{FF2B5EF4-FFF2-40B4-BE49-F238E27FC236}">
                <a16:creationId xmlns:a16="http://schemas.microsoft.com/office/drawing/2014/main" id="{31B9BA24-3563-4084-B449-85058DCDA39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7B94338-8E7D-4D23-B8B8-8431836DD8C9}"/>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4189401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987E-29B0-4FCB-8DFA-E98E4DCD8F8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9492391-FFBC-4E46-A16C-B64E79D4008F}"/>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4" name="Footer Placeholder 3">
            <a:extLst>
              <a:ext uri="{FF2B5EF4-FFF2-40B4-BE49-F238E27FC236}">
                <a16:creationId xmlns:a16="http://schemas.microsoft.com/office/drawing/2014/main" id="{FF44F0AE-7550-4D8D-9E97-CA002DC9F9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AD42355-471F-49D3-8CB6-D2FA6C10438B}"/>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443188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A0EA9F-63DC-41F6-9F1E-297FCBA44822}"/>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3" name="Footer Placeholder 2">
            <a:extLst>
              <a:ext uri="{FF2B5EF4-FFF2-40B4-BE49-F238E27FC236}">
                <a16:creationId xmlns:a16="http://schemas.microsoft.com/office/drawing/2014/main" id="{92B76FD3-1B53-457A-A374-AC35C5A0F29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3F2623F-D8C0-49E6-AF5B-77E841707A8B}"/>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2388013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125C2-D7DC-4CA4-B1E9-EB2F8106EC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F6416D-9C7A-4F18-ACA7-29D10C88D8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56CF8EF-ACCC-444A-A571-7D75B64C85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350857F-F0CF-47A0-B7D0-3458565B35A6}"/>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6" name="Footer Placeholder 5">
            <a:extLst>
              <a:ext uri="{FF2B5EF4-FFF2-40B4-BE49-F238E27FC236}">
                <a16:creationId xmlns:a16="http://schemas.microsoft.com/office/drawing/2014/main" id="{D65035AE-345F-483B-9108-EE693F5AB1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0B396C-A5A6-4413-812D-47039BF0C04A}"/>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2594754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2C5A-CE7F-449E-9643-E835E00FEB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DC74415-4D42-4BAE-8F0E-7A39E7AC35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7642022-F527-4CC5-A686-86A1F80A3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FC765C5-6D38-4D79-BD8D-32442CDAE15E}"/>
              </a:ext>
            </a:extLst>
          </p:cNvPr>
          <p:cNvSpPr>
            <a:spLocks noGrp="1"/>
          </p:cNvSpPr>
          <p:nvPr>
            <p:ph type="dt" sz="half" idx="10"/>
          </p:nvPr>
        </p:nvSpPr>
        <p:spPr/>
        <p:txBody>
          <a:bodyPr/>
          <a:lstStyle/>
          <a:p>
            <a:fld id="{243F4819-105E-40B9-93D6-E59597D1DD3C}" type="datetimeFigureOut">
              <a:rPr lang="en-GB" smtClean="0"/>
              <a:t>16/02/2023</a:t>
            </a:fld>
            <a:endParaRPr lang="en-GB"/>
          </a:p>
        </p:txBody>
      </p:sp>
      <p:sp>
        <p:nvSpPr>
          <p:cNvPr id="6" name="Footer Placeholder 5">
            <a:extLst>
              <a:ext uri="{FF2B5EF4-FFF2-40B4-BE49-F238E27FC236}">
                <a16:creationId xmlns:a16="http://schemas.microsoft.com/office/drawing/2014/main" id="{BB941D55-E56A-40C9-B0EA-52AF377CBE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F71EBB-E9EE-4D54-8959-BE3A311D5A72}"/>
              </a:ext>
            </a:extLst>
          </p:cNvPr>
          <p:cNvSpPr>
            <a:spLocks noGrp="1"/>
          </p:cNvSpPr>
          <p:nvPr>
            <p:ph type="sldNum" sz="quarter" idx="12"/>
          </p:nvPr>
        </p:nvSpPr>
        <p:spPr/>
        <p:txBody>
          <a:bodyPr/>
          <a:lstStyle/>
          <a:p>
            <a:fld id="{804C18F9-A703-4ABB-8412-317C64A4440C}" type="slidenum">
              <a:rPr lang="en-GB" smtClean="0"/>
              <a:t>‹#›</a:t>
            </a:fld>
            <a:endParaRPr lang="en-GB"/>
          </a:p>
        </p:txBody>
      </p:sp>
    </p:spTree>
    <p:extLst>
      <p:ext uri="{BB962C8B-B14F-4D97-AF65-F5344CB8AC3E}">
        <p14:creationId xmlns:p14="http://schemas.microsoft.com/office/powerpoint/2010/main" val="3468123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319A55-D2E6-4F9D-8859-18FFD2131B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8479AC-BC5A-49FA-81F9-93F829A11E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91B362-96E3-44CD-94A9-6C533DD302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F4819-105E-40B9-93D6-E59597D1DD3C}" type="datetimeFigureOut">
              <a:rPr lang="en-GB" smtClean="0"/>
              <a:t>16/02/2023</a:t>
            </a:fld>
            <a:endParaRPr lang="en-GB"/>
          </a:p>
        </p:txBody>
      </p:sp>
      <p:sp>
        <p:nvSpPr>
          <p:cNvPr id="5" name="Footer Placeholder 4">
            <a:extLst>
              <a:ext uri="{FF2B5EF4-FFF2-40B4-BE49-F238E27FC236}">
                <a16:creationId xmlns:a16="http://schemas.microsoft.com/office/drawing/2014/main" id="{9EF401CB-533A-44C1-8C5F-C2231F8E70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6010796-2C73-4302-BA0B-FF91A28F85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4C18F9-A703-4ABB-8412-317C64A4440C}" type="slidenum">
              <a:rPr lang="en-GB" smtClean="0"/>
              <a:t>‹#›</a:t>
            </a:fld>
            <a:endParaRPr lang="en-GB"/>
          </a:p>
        </p:txBody>
      </p:sp>
    </p:spTree>
    <p:extLst>
      <p:ext uri="{BB962C8B-B14F-4D97-AF65-F5344CB8AC3E}">
        <p14:creationId xmlns:p14="http://schemas.microsoft.com/office/powerpoint/2010/main" val="2072378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43A2541-FACE-4774-852F-A6493BBE37EC}"/>
              </a:ext>
            </a:extLst>
          </p:cNvPr>
          <p:cNvSpPr>
            <a:spLocks noGrp="1"/>
          </p:cNvSpPr>
          <p:nvPr>
            <p:ph type="ctrTitle"/>
          </p:nvPr>
        </p:nvSpPr>
        <p:spPr/>
        <p:txBody>
          <a:bodyPr>
            <a:normAutofit/>
          </a:bodyPr>
          <a:lstStyle/>
          <a:p>
            <a:r>
              <a:rPr lang="en-GB" sz="5400" b="1" dirty="0">
                <a:latin typeface="Lato Light" panose="020F0502020204030203" pitchFamily="34" charset="0"/>
                <a:ea typeface="Lato Light" panose="020F0502020204030203" pitchFamily="34" charset="0"/>
                <a:cs typeface="Lato Light" panose="020F0502020204030203" pitchFamily="34" charset="0"/>
              </a:rPr>
              <a:t>Section 4</a:t>
            </a:r>
          </a:p>
        </p:txBody>
      </p:sp>
      <p:sp>
        <p:nvSpPr>
          <p:cNvPr id="7" name="Subtitle 6">
            <a:extLst>
              <a:ext uri="{FF2B5EF4-FFF2-40B4-BE49-F238E27FC236}">
                <a16:creationId xmlns:a16="http://schemas.microsoft.com/office/drawing/2014/main" id="{815C30A9-FC59-4EB4-894E-124061648C02}"/>
              </a:ext>
            </a:extLst>
          </p:cNvPr>
          <p:cNvSpPr>
            <a:spLocks noGrp="1"/>
          </p:cNvSpPr>
          <p:nvPr>
            <p:ph type="subTitle" idx="1"/>
          </p:nvPr>
        </p:nvSpPr>
        <p:spPr/>
        <p:txBody>
          <a:bodyPr>
            <a:normAutofit/>
          </a:bodyPr>
          <a:lstStyle/>
          <a:p>
            <a:r>
              <a:rPr lang="en-GB" sz="5400" dirty="0">
                <a:latin typeface="Lato Light" panose="020F0502020204030203" pitchFamily="34" charset="0"/>
                <a:ea typeface="Lato Light" panose="020F0502020204030203" pitchFamily="34" charset="0"/>
                <a:cs typeface="Lato Light" panose="020F0502020204030203" pitchFamily="34" charset="0"/>
              </a:rPr>
              <a:t>Character and Appearance of the Village</a:t>
            </a:r>
          </a:p>
        </p:txBody>
      </p:sp>
    </p:spTree>
    <p:extLst>
      <p:ext uri="{BB962C8B-B14F-4D97-AF65-F5344CB8AC3E}">
        <p14:creationId xmlns:p14="http://schemas.microsoft.com/office/powerpoint/2010/main" val="2023895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212726"/>
            <a:ext cx="10515600" cy="1128568"/>
          </a:xfrm>
        </p:spPr>
        <p:txBody>
          <a:bodyPr/>
          <a:lstStyle/>
          <a:p>
            <a:r>
              <a:rPr lang="en-GB" dirty="0"/>
              <a:t>Q26: Which green spaces need protecting?</a:t>
            </a:r>
          </a:p>
        </p:txBody>
      </p:sp>
      <p:sp>
        <p:nvSpPr>
          <p:cNvPr id="3" name="Content Placeholder 2">
            <a:extLst>
              <a:ext uri="{FF2B5EF4-FFF2-40B4-BE49-F238E27FC236}">
                <a16:creationId xmlns:a16="http://schemas.microsoft.com/office/drawing/2014/main" id="{59E19FC3-8C7C-4314-9EEA-62BF3E6C8526}"/>
              </a:ext>
            </a:extLst>
          </p:cNvPr>
          <p:cNvSpPr>
            <a:spLocks noGrp="1"/>
          </p:cNvSpPr>
          <p:nvPr>
            <p:ph sz="half" idx="2"/>
          </p:nvPr>
        </p:nvSpPr>
        <p:spPr>
          <a:xfrm>
            <a:off x="836612" y="1341294"/>
            <a:ext cx="5157787" cy="3684588"/>
          </a:xfrm>
        </p:spPr>
        <p:txBody>
          <a:bodyPr>
            <a:noAutofit/>
          </a:bodyPr>
          <a:lstStyle/>
          <a:p>
            <a:r>
              <a:rPr lang="en-GB" sz="1600" b="1" dirty="0"/>
              <a:t>Village hall field</a:t>
            </a:r>
          </a:p>
          <a:p>
            <a:r>
              <a:rPr lang="en-GB" sz="1600" dirty="0"/>
              <a:t> </a:t>
            </a:r>
            <a:r>
              <a:rPr lang="en-GB" sz="1600" b="1" dirty="0"/>
              <a:t>Puriton woods</a:t>
            </a:r>
          </a:p>
          <a:p>
            <a:r>
              <a:rPr lang="en-GB" sz="1600" dirty="0"/>
              <a:t> </a:t>
            </a:r>
            <a:r>
              <a:rPr lang="en-GB" sz="1600" b="1" dirty="0"/>
              <a:t>Sports Centre woods and field</a:t>
            </a:r>
            <a:r>
              <a:rPr lang="en-GB" sz="1600" dirty="0"/>
              <a:t> </a:t>
            </a:r>
          </a:p>
          <a:p>
            <a:r>
              <a:rPr lang="en-GB" sz="1600" b="1" dirty="0"/>
              <a:t>Behind Puriton Park</a:t>
            </a:r>
          </a:p>
          <a:p>
            <a:r>
              <a:rPr lang="en-GB" sz="1600" dirty="0"/>
              <a:t> </a:t>
            </a:r>
            <a:r>
              <a:rPr lang="en-GB" sz="1600" b="1" dirty="0"/>
              <a:t>Village green</a:t>
            </a:r>
            <a:r>
              <a:rPr lang="en-GB" sz="1600" dirty="0"/>
              <a:t> </a:t>
            </a:r>
          </a:p>
          <a:p>
            <a:r>
              <a:rPr lang="en-GB" sz="1600" b="1" dirty="0"/>
              <a:t>Village entrance</a:t>
            </a:r>
            <a:r>
              <a:rPr lang="en-GB" sz="1600" dirty="0"/>
              <a:t> </a:t>
            </a:r>
          </a:p>
          <a:p>
            <a:r>
              <a:rPr lang="en-GB" sz="1600" b="1" dirty="0"/>
              <a:t>Public footpaths</a:t>
            </a:r>
          </a:p>
          <a:p>
            <a:r>
              <a:rPr lang="en-GB" sz="1600" dirty="0"/>
              <a:t> </a:t>
            </a:r>
            <a:r>
              <a:rPr lang="en-GB" sz="1600" b="1" dirty="0"/>
              <a:t>Fields opposite Puriton Park</a:t>
            </a:r>
            <a:r>
              <a:rPr lang="en-GB" sz="1600" dirty="0"/>
              <a:t> </a:t>
            </a:r>
          </a:p>
          <a:p>
            <a:r>
              <a:rPr lang="en-GB" sz="1600" b="1" dirty="0"/>
              <a:t>Fields/ woods above Puriton Park</a:t>
            </a:r>
          </a:p>
          <a:p>
            <a:r>
              <a:rPr lang="en-GB" sz="1600" dirty="0"/>
              <a:t> </a:t>
            </a:r>
            <a:r>
              <a:rPr lang="en-GB" sz="1600" b="1" dirty="0"/>
              <a:t>Downend fields</a:t>
            </a:r>
            <a:r>
              <a:rPr lang="en-GB" sz="1600" dirty="0"/>
              <a:t> </a:t>
            </a:r>
          </a:p>
          <a:p>
            <a:r>
              <a:rPr lang="en-GB" sz="1600" b="1" dirty="0"/>
              <a:t>Orchard at Middle St</a:t>
            </a:r>
            <a:r>
              <a:rPr lang="en-GB" sz="1600" dirty="0"/>
              <a:t> </a:t>
            </a:r>
          </a:p>
          <a:p>
            <a:r>
              <a:rPr lang="en-GB" sz="1600" b="1" dirty="0"/>
              <a:t>14 acres</a:t>
            </a:r>
            <a:r>
              <a:rPr lang="en-GB" sz="1600" dirty="0"/>
              <a:t> </a:t>
            </a:r>
          </a:p>
          <a:p>
            <a:r>
              <a:rPr lang="en-GB" sz="1600" b="1" dirty="0"/>
              <a:t>Rye, grass keep &amp; </a:t>
            </a:r>
            <a:r>
              <a:rPr lang="en-GB" sz="1600" b="1" dirty="0" err="1"/>
              <a:t>Northmead</a:t>
            </a:r>
            <a:r>
              <a:rPr lang="en-GB" sz="1600" b="1" dirty="0"/>
              <a:t> Drove</a:t>
            </a:r>
            <a:r>
              <a:rPr lang="en-GB" sz="1600" dirty="0"/>
              <a:t> </a:t>
            </a:r>
          </a:p>
          <a:p>
            <a:r>
              <a:rPr lang="en-GB" sz="1600" b="1" dirty="0"/>
              <a:t>Batch Rd /Black Ditch</a:t>
            </a:r>
            <a:r>
              <a:rPr lang="en-GB" sz="1600" dirty="0"/>
              <a:t> </a:t>
            </a:r>
          </a:p>
          <a:p>
            <a:r>
              <a:rPr lang="en-GB" sz="1600" b="1" dirty="0"/>
              <a:t>Horse fields</a:t>
            </a:r>
          </a:p>
          <a:p>
            <a:endParaRPr lang="en-GB" sz="1600" dirty="0"/>
          </a:p>
        </p:txBody>
      </p:sp>
      <p:sp>
        <p:nvSpPr>
          <p:cNvPr id="7" name="Content Placeholder 6">
            <a:extLst>
              <a:ext uri="{FF2B5EF4-FFF2-40B4-BE49-F238E27FC236}">
                <a16:creationId xmlns:a16="http://schemas.microsoft.com/office/drawing/2014/main" id="{0CEA5634-F9B8-4443-83FC-EC86ECC445F6}"/>
              </a:ext>
            </a:extLst>
          </p:cNvPr>
          <p:cNvSpPr>
            <a:spLocks noGrp="1"/>
          </p:cNvSpPr>
          <p:nvPr>
            <p:ph sz="quarter" idx="4"/>
          </p:nvPr>
        </p:nvSpPr>
        <p:spPr>
          <a:xfrm>
            <a:off x="6169024" y="1341293"/>
            <a:ext cx="5183188" cy="5151581"/>
          </a:xfrm>
        </p:spPr>
        <p:txBody>
          <a:bodyPr>
            <a:normAutofit/>
          </a:bodyPr>
          <a:lstStyle/>
          <a:p>
            <a:r>
              <a:rPr lang="en-GB" sz="1600" b="1" dirty="0" err="1"/>
              <a:t>Elmlea</a:t>
            </a:r>
            <a:r>
              <a:rPr lang="en-GB" sz="1600" b="1" dirty="0"/>
              <a:t> children's park</a:t>
            </a:r>
          </a:p>
          <a:p>
            <a:r>
              <a:rPr lang="en-GB" sz="1600" dirty="0"/>
              <a:t> </a:t>
            </a:r>
            <a:r>
              <a:rPr lang="en-GB" sz="1600" b="1" dirty="0"/>
              <a:t>Rookery</a:t>
            </a:r>
            <a:r>
              <a:rPr lang="en-GB" sz="1600" dirty="0"/>
              <a:t> </a:t>
            </a:r>
          </a:p>
          <a:p>
            <a:r>
              <a:rPr lang="en-GB" sz="1600" b="1" dirty="0"/>
              <a:t>Village Hall play area</a:t>
            </a:r>
          </a:p>
          <a:p>
            <a:r>
              <a:rPr lang="en-GB" sz="1600" dirty="0"/>
              <a:t> </a:t>
            </a:r>
            <a:r>
              <a:rPr lang="en-GB" sz="1600" b="1" dirty="0"/>
              <a:t>Cypress Drive entrance</a:t>
            </a:r>
          </a:p>
          <a:p>
            <a:r>
              <a:rPr lang="en-GB" sz="1600" b="1" dirty="0"/>
              <a:t> All green spaces for exercise, recreation, wildlife, dog walking and views</a:t>
            </a:r>
          </a:p>
          <a:p>
            <a:r>
              <a:rPr lang="en-GB" sz="1600" b="1" dirty="0"/>
              <a:t>Very little of the green spaces in and around the village are maintained to a usable or pleasant standard. The village green is one of the only properly maintained areas but rarely gets used. Everywhere else is left to get overgrown and unusable!</a:t>
            </a:r>
          </a:p>
          <a:p>
            <a:r>
              <a:rPr lang="en-GB" sz="1600" b="1" dirty="0"/>
              <a:t>Too late already under new housing</a:t>
            </a:r>
          </a:p>
          <a:p>
            <a:r>
              <a:rPr lang="en-GB" sz="1600" b="1" dirty="0"/>
              <a:t>Bridleways for all reasons, and allotments for exercise and recreation</a:t>
            </a:r>
          </a:p>
          <a:p>
            <a:r>
              <a:rPr lang="en-GB" sz="1600" b="1" dirty="0"/>
              <a:t>Motte + Bailey field Downend</a:t>
            </a:r>
          </a:p>
          <a:p>
            <a:r>
              <a:rPr lang="en-GB" sz="1600" b="1" dirty="0"/>
              <a:t>Batch road for cycling</a:t>
            </a:r>
          </a:p>
          <a:p>
            <a:r>
              <a:rPr lang="en-GB" sz="1600" b="1" dirty="0"/>
              <a:t>Manor</a:t>
            </a:r>
          </a:p>
        </p:txBody>
      </p:sp>
    </p:spTree>
    <p:extLst>
      <p:ext uri="{BB962C8B-B14F-4D97-AF65-F5344CB8AC3E}">
        <p14:creationId xmlns:p14="http://schemas.microsoft.com/office/powerpoint/2010/main" val="935341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normAutofit/>
          </a:bodyPr>
          <a:lstStyle/>
          <a:p>
            <a:pPr algn="ctr"/>
            <a:r>
              <a:rPr lang="en-GB" sz="4800" dirty="0">
                <a:latin typeface="Lato Light" panose="020F0502020204030203" pitchFamily="34" charset="0"/>
                <a:ea typeface="Lato Light" panose="020F0502020204030203" pitchFamily="34" charset="0"/>
                <a:cs typeface="Lato Light" panose="020F0502020204030203" pitchFamily="34" charset="0"/>
              </a:rPr>
              <a:t>Q26: Use of green spaces</a:t>
            </a:r>
          </a:p>
        </p:txBody>
      </p:sp>
      <p:graphicFrame>
        <p:nvGraphicFramePr>
          <p:cNvPr id="5" name="Content Placeholder 4">
            <a:extLst>
              <a:ext uri="{FF2B5EF4-FFF2-40B4-BE49-F238E27FC236}">
                <a16:creationId xmlns:a16="http://schemas.microsoft.com/office/drawing/2014/main" id="{011EB0F7-F1CD-43B8-B2B4-726BA9D6BD2A}"/>
              </a:ext>
            </a:extLst>
          </p:cNvPr>
          <p:cNvGraphicFramePr>
            <a:graphicFrameLocks noGrp="1"/>
          </p:cNvGraphicFramePr>
          <p:nvPr>
            <p:ph idx="1"/>
            <p:extLst>
              <p:ext uri="{D42A27DB-BD31-4B8C-83A1-F6EECF244321}">
                <p14:modId xmlns:p14="http://schemas.microsoft.com/office/powerpoint/2010/main" val="2648735111"/>
              </p:ext>
            </p:extLst>
          </p:nvPr>
        </p:nvGraphicFramePr>
        <p:xfrm>
          <a:off x="838200" y="1825625"/>
          <a:ext cx="10515600" cy="48661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56453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r>
              <a:rPr lang="en-GB" dirty="0">
                <a:latin typeface="Lato Light" panose="020F0502020204030203" pitchFamily="34" charset="0"/>
                <a:ea typeface="Lato Light" panose="020F0502020204030203" pitchFamily="34" charset="0"/>
                <a:cs typeface="Lato Light" panose="020F0502020204030203" pitchFamily="34" charset="0"/>
              </a:rPr>
              <a:t>Q27: Protection for specific trees/hedges?</a:t>
            </a:r>
          </a:p>
        </p:txBody>
      </p:sp>
      <p:graphicFrame>
        <p:nvGraphicFramePr>
          <p:cNvPr id="4" name="Content Placeholder 3">
            <a:extLst>
              <a:ext uri="{FF2B5EF4-FFF2-40B4-BE49-F238E27FC236}">
                <a16:creationId xmlns:a16="http://schemas.microsoft.com/office/drawing/2014/main" id="{A42171B9-5855-4668-B011-1EE2A0BED152}"/>
              </a:ext>
            </a:extLst>
          </p:cNvPr>
          <p:cNvGraphicFramePr>
            <a:graphicFrameLocks noGrp="1"/>
          </p:cNvGraphicFramePr>
          <p:nvPr>
            <p:ph idx="1"/>
            <p:extLst>
              <p:ext uri="{D42A27DB-BD31-4B8C-83A1-F6EECF244321}">
                <p14:modId xmlns:p14="http://schemas.microsoft.com/office/powerpoint/2010/main" val="2771892632"/>
              </p:ext>
            </p:extLst>
          </p:nvPr>
        </p:nvGraphicFramePr>
        <p:xfrm>
          <a:off x="-1336964" y="1437698"/>
          <a:ext cx="14865928" cy="52124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31532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387927" y="365125"/>
            <a:ext cx="11610109" cy="1325563"/>
          </a:xfrm>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Q28: Location of trees/hedges for protection</a:t>
            </a:r>
          </a:p>
        </p:txBody>
      </p:sp>
      <p:graphicFrame>
        <p:nvGraphicFramePr>
          <p:cNvPr id="4" name="Content Placeholder 3">
            <a:extLst>
              <a:ext uri="{FF2B5EF4-FFF2-40B4-BE49-F238E27FC236}">
                <a16:creationId xmlns:a16="http://schemas.microsoft.com/office/drawing/2014/main" id="{8F10DD5A-14F2-45F4-B183-3F0835E9F5F5}"/>
              </a:ext>
            </a:extLst>
          </p:cNvPr>
          <p:cNvGraphicFramePr>
            <a:graphicFrameLocks noGrp="1"/>
          </p:cNvGraphicFramePr>
          <p:nvPr>
            <p:ph idx="1"/>
          </p:nvPr>
        </p:nvGraphicFramePr>
        <p:xfrm>
          <a:off x="-1385455" y="1520824"/>
          <a:ext cx="14477999" cy="51432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12601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199" y="115744"/>
            <a:ext cx="10515600" cy="1020330"/>
          </a:xfrm>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Q28: Specific locations of trees/hedges</a:t>
            </a:r>
          </a:p>
        </p:txBody>
      </p:sp>
      <p:graphicFrame>
        <p:nvGraphicFramePr>
          <p:cNvPr id="4" name="Content Placeholder 3">
            <a:extLst>
              <a:ext uri="{FF2B5EF4-FFF2-40B4-BE49-F238E27FC236}">
                <a16:creationId xmlns:a16="http://schemas.microsoft.com/office/drawing/2014/main" id="{69FCAD7B-7728-4067-BF24-DCC717B63C3F}"/>
              </a:ext>
            </a:extLst>
          </p:cNvPr>
          <p:cNvGraphicFramePr>
            <a:graphicFrameLocks noGrp="1"/>
          </p:cNvGraphicFramePr>
          <p:nvPr>
            <p:ph idx="1"/>
            <p:extLst>
              <p:ext uri="{D42A27DB-BD31-4B8C-83A1-F6EECF244321}">
                <p14:modId xmlns:p14="http://schemas.microsoft.com/office/powerpoint/2010/main" val="2601125331"/>
              </p:ext>
            </p:extLst>
          </p:nvPr>
        </p:nvGraphicFramePr>
        <p:xfrm>
          <a:off x="339436" y="1136074"/>
          <a:ext cx="11513127" cy="5519710"/>
        </p:xfrm>
        <a:graphic>
          <a:graphicData uri="http://schemas.openxmlformats.org/drawingml/2006/table">
            <a:tbl>
              <a:tblPr>
                <a:tableStyleId>{5C22544A-7EE6-4342-B048-85BDC9FD1C3A}</a:tableStyleId>
              </a:tblPr>
              <a:tblGrid>
                <a:gridCol w="11513127">
                  <a:extLst>
                    <a:ext uri="{9D8B030D-6E8A-4147-A177-3AD203B41FA5}">
                      <a16:colId xmlns:a16="http://schemas.microsoft.com/office/drawing/2014/main" val="61810033"/>
                    </a:ext>
                  </a:extLst>
                </a:gridCol>
              </a:tblGrid>
              <a:tr h="219079">
                <a:tc>
                  <a:txBody>
                    <a:bodyPr/>
                    <a:lstStyle/>
                    <a:p>
                      <a:pPr algn="ctr" fontAlgn="b"/>
                      <a:r>
                        <a:rPr lang="en-GB" sz="1600" b="1" u="none" strike="noStrike" dirty="0">
                          <a:effectLst/>
                          <a:latin typeface="Lato Light" panose="020F0502020204030203" pitchFamily="34" charset="0"/>
                          <a:ea typeface="Lato Light" panose="020F0502020204030203" pitchFamily="34" charset="0"/>
                          <a:cs typeface="Lato Light" panose="020F0502020204030203" pitchFamily="34" charset="0"/>
                        </a:rPr>
                        <a:t>Q28: Location of trees/hedges</a:t>
                      </a:r>
                      <a:endParaRPr lang="en-GB" sz="16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7216680"/>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hedges at the entrance into Puriton, both sides Hall Road</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1672352"/>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hedges along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woolavington</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road</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3254086"/>
                  </a:ext>
                </a:extLst>
              </a:tr>
              <a:tr h="291547">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Manor Trees ( but need proper maintenance) , Churchyard Trees, Puriton Woods, ( most of these have a TPO on them already. All field and roadside hedges on approaches into village - to keep the village identity and to screen areas from development and noise and provide wildlife habitats.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8596809"/>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Hall road, Puriton Hill, road to Woolavington, Hillside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8190346"/>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Village hall trees</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6392638"/>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Puriton hill</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64625773"/>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Conker trees along Puriton Park by farmers field</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3806716"/>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Trees at top of hill. Hedgerows along Batch Rd</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0320225"/>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Birch.  Hillside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729767"/>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Dunball station road and beyond</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6931999"/>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trees and the hedge at the end of the village between Puriton and Woolavington</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4299831"/>
                  </a:ext>
                </a:extLst>
              </a:tr>
              <a:tr h="317226">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TREES AND FIELDS ALONGSIDE WOOLAVINGTON RD/PURITON PK. HEDGEROWS ALONG FOOTPATHS AND BRIDLEWAYS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3165953"/>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Middle St</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7035749"/>
                  </a:ext>
                </a:extLst>
              </a:tr>
              <a:tr h="219079">
                <a:tc>
                  <a:txBody>
                    <a:bodyPr/>
                    <a:lstStyle/>
                    <a:p>
                      <a:pPr algn="l" fontAlgn="t"/>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Frys</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farm</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0930172"/>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Rye and by the Church</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3240174"/>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A NUMBER AROUND THE OLDER PSRTD OF THE VILLAGE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9405977"/>
                  </a:ext>
                </a:extLst>
              </a:tr>
              <a:tr h="21907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Home covert</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0635400"/>
                  </a:ext>
                </a:extLst>
              </a:tr>
              <a:tr h="219079">
                <a:tc>
                  <a:txBody>
                    <a:bodyPr/>
                    <a:lstStyle/>
                    <a:p>
                      <a:pPr algn="l" fontAlgn="t"/>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Northmead</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Drove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170" marR="8170" marT="817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6731087"/>
                  </a:ext>
                </a:extLst>
              </a:tr>
            </a:tbl>
          </a:graphicData>
        </a:graphic>
      </p:graphicFrame>
    </p:spTree>
    <p:extLst>
      <p:ext uri="{BB962C8B-B14F-4D97-AF65-F5344CB8AC3E}">
        <p14:creationId xmlns:p14="http://schemas.microsoft.com/office/powerpoint/2010/main" val="547582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0"/>
            <a:ext cx="10515600" cy="673966"/>
          </a:xfrm>
        </p:spPr>
        <p:txBody>
          <a:bodyPr>
            <a:normAutofit fontScale="90000"/>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Q28: Specific locations of trees/hedges</a:t>
            </a:r>
          </a:p>
        </p:txBody>
      </p:sp>
      <p:graphicFrame>
        <p:nvGraphicFramePr>
          <p:cNvPr id="4" name="Content Placeholder 3">
            <a:extLst>
              <a:ext uri="{FF2B5EF4-FFF2-40B4-BE49-F238E27FC236}">
                <a16:creationId xmlns:a16="http://schemas.microsoft.com/office/drawing/2014/main" id="{BBA0267F-0C39-4345-AE17-AC7B18F84F3D}"/>
              </a:ext>
            </a:extLst>
          </p:cNvPr>
          <p:cNvGraphicFramePr>
            <a:graphicFrameLocks noGrp="1"/>
          </p:cNvGraphicFramePr>
          <p:nvPr>
            <p:ph idx="1"/>
            <p:extLst>
              <p:ext uri="{D42A27DB-BD31-4B8C-83A1-F6EECF244321}">
                <p14:modId xmlns:p14="http://schemas.microsoft.com/office/powerpoint/2010/main" val="2582740831"/>
              </p:ext>
            </p:extLst>
          </p:nvPr>
        </p:nvGraphicFramePr>
        <p:xfrm>
          <a:off x="429491" y="673967"/>
          <a:ext cx="11513127" cy="6213897"/>
        </p:xfrm>
        <a:graphic>
          <a:graphicData uri="http://schemas.openxmlformats.org/drawingml/2006/table">
            <a:tbl>
              <a:tblPr>
                <a:tableStyleId>{5C22544A-7EE6-4342-B048-85BDC9FD1C3A}</a:tableStyleId>
              </a:tblPr>
              <a:tblGrid>
                <a:gridCol w="11513127">
                  <a:extLst>
                    <a:ext uri="{9D8B030D-6E8A-4147-A177-3AD203B41FA5}">
                      <a16:colId xmlns:a16="http://schemas.microsoft.com/office/drawing/2014/main" val="1925541978"/>
                    </a:ext>
                  </a:extLst>
                </a:gridCol>
              </a:tblGrid>
              <a:tr h="248404">
                <a:tc>
                  <a:txBody>
                    <a:bodyPr/>
                    <a:lstStyle/>
                    <a:p>
                      <a:pPr algn="ctr" fontAlgn="b"/>
                      <a:r>
                        <a:rPr lang="en-GB" sz="1300" b="1" u="none" strike="noStrike" dirty="0">
                          <a:effectLst/>
                          <a:latin typeface="Lato Light" panose="020F0502020204030203" pitchFamily="34" charset="0"/>
                          <a:ea typeface="Lato Light" panose="020F0502020204030203" pitchFamily="34" charset="0"/>
                          <a:cs typeface="Lato Light" panose="020F0502020204030203" pitchFamily="34" charset="0"/>
                        </a:rPr>
                        <a:t>Q28: Location of trees/ hedges</a:t>
                      </a:r>
                      <a:endParaRPr lang="en-GB" sz="13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5982089"/>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there is an area behind Puriton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Pk</a:t>
                      </a: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 where deer roam. would be lovely if this could stay that way</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4562082"/>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on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puriton</a:t>
                      </a: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 hill</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254562"/>
                  </a:ext>
                </a:extLst>
              </a:tr>
              <a:tr h="292682">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Entrance to Hall Road- stop it looking like you are entering a housing estate rather than our village. Tree at the entrance of Hall Road</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7686829"/>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trees in manor ground,   the old orchard at spring head farm</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8517249"/>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Poplars</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8272247"/>
                  </a:ext>
                </a:extLst>
              </a:tr>
              <a:tr h="583217">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beech trees at end of Puriton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Pk</a:t>
                      </a:r>
                      <a:b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b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other trees by Puriton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Pk</a:t>
                      </a:r>
                      <a:b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b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hedges around fields by P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Pk</a:t>
                      </a: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 </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3180278"/>
                  </a:ext>
                </a:extLst>
              </a:tr>
              <a:tr h="583217">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trees in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puriton</a:t>
                      </a: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 manor</a:t>
                      </a:r>
                      <a:b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b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beech trees P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Pk</a:t>
                      </a: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woolavington</a:t>
                      </a: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 </a:t>
                      </a:r>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rd</a:t>
                      </a:r>
                      <a:b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b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Springhead farm orchard</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3098112"/>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Orchard of Spring head farm and surrounding hedge &amp; trees</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8817595"/>
                  </a:ext>
                </a:extLst>
              </a:tr>
              <a:tr h="229147">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Trees and bushes should be planted along the road to conceal Puriton Gate to return the entrance to a rural village. The chestnuts trees and grass bank opposite No1-6 Puriton Park</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7704740"/>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Hedges on the roads out of the village - Batch and Woolavington. trees in the Manor Grounds</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4954340"/>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All on Bannock and around</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9523190"/>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Woods, hall filed, the manor, the church and green, sports centre and rye</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1777919"/>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Woods at Hillside</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7368115"/>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All in Batch and Hall roads</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2960673"/>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Trees on the entrance to the village - Hall Road. Trees and hedgerows on access to Puriton Park</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0229596"/>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Woods on hillside</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2319452"/>
                  </a:ext>
                </a:extLst>
              </a:tr>
              <a:tr h="248404">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Around the village playing fields</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3745865"/>
                  </a:ext>
                </a:extLst>
              </a:tr>
              <a:tr h="281895">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Rye Trees, Manor House Trees, Hedge/Trees Village Hall</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4567102"/>
                  </a:ext>
                </a:extLst>
              </a:tr>
              <a:tr h="307705">
                <a:tc>
                  <a:txBody>
                    <a:bodyPr/>
                    <a:lstStyle/>
                    <a:p>
                      <a:pPr algn="l" fontAlgn="t"/>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Trees behind village hall</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6270481"/>
                  </a:ext>
                </a:extLst>
              </a:tr>
              <a:tr h="248404">
                <a:tc>
                  <a:txBody>
                    <a:bodyPr/>
                    <a:lstStyle/>
                    <a:p>
                      <a:pPr algn="l" fontAlgn="t"/>
                      <a:r>
                        <a:rPr lang="en-GB" sz="1300" u="none" strike="noStrike" dirty="0" err="1">
                          <a:effectLst/>
                          <a:latin typeface="Lato Light" panose="020F0502020204030203" pitchFamily="34" charset="0"/>
                          <a:ea typeface="Lato Light" panose="020F0502020204030203" pitchFamily="34" charset="0"/>
                          <a:cs typeface="Lato Light" panose="020F0502020204030203" pitchFamily="34" charset="0"/>
                        </a:rPr>
                        <a:t>puriton</a:t>
                      </a:r>
                      <a:r>
                        <a:rPr lang="en-GB" sz="1300" u="none" strike="noStrike" dirty="0">
                          <a:effectLst/>
                          <a:latin typeface="Lato Light" panose="020F0502020204030203" pitchFamily="34" charset="0"/>
                          <a:ea typeface="Lato Light" panose="020F0502020204030203" pitchFamily="34" charset="0"/>
                          <a:cs typeface="Lato Light" panose="020F0502020204030203" pitchFamily="34" charset="0"/>
                        </a:rPr>
                        <a:t> hill</a:t>
                      </a:r>
                      <a:endParaRPr lang="en-GB" sz="13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6865" marR="6865" marT="68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0949855"/>
                  </a:ext>
                </a:extLst>
              </a:tr>
            </a:tbl>
          </a:graphicData>
        </a:graphic>
      </p:graphicFrame>
    </p:spTree>
    <p:extLst>
      <p:ext uri="{BB962C8B-B14F-4D97-AF65-F5344CB8AC3E}">
        <p14:creationId xmlns:p14="http://schemas.microsoft.com/office/powerpoint/2010/main" val="1951940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101890"/>
            <a:ext cx="10515600" cy="978766"/>
          </a:xfrm>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Q28: Specific locations of trees/hedges</a:t>
            </a:r>
          </a:p>
        </p:txBody>
      </p:sp>
      <p:graphicFrame>
        <p:nvGraphicFramePr>
          <p:cNvPr id="4" name="Content Placeholder 3">
            <a:extLst>
              <a:ext uri="{FF2B5EF4-FFF2-40B4-BE49-F238E27FC236}">
                <a16:creationId xmlns:a16="http://schemas.microsoft.com/office/drawing/2014/main" id="{84C63510-03F6-402E-9208-9BE1DA36A3AA}"/>
              </a:ext>
            </a:extLst>
          </p:cNvPr>
          <p:cNvGraphicFramePr>
            <a:graphicFrameLocks noGrp="1"/>
          </p:cNvGraphicFramePr>
          <p:nvPr>
            <p:ph idx="1"/>
            <p:extLst>
              <p:ext uri="{D42A27DB-BD31-4B8C-83A1-F6EECF244321}">
                <p14:modId xmlns:p14="http://schemas.microsoft.com/office/powerpoint/2010/main" val="1112570089"/>
              </p:ext>
            </p:extLst>
          </p:nvPr>
        </p:nvGraphicFramePr>
        <p:xfrm>
          <a:off x="374073" y="1080656"/>
          <a:ext cx="11443854" cy="5566196"/>
        </p:xfrm>
        <a:graphic>
          <a:graphicData uri="http://schemas.openxmlformats.org/drawingml/2006/table">
            <a:tbl>
              <a:tblPr>
                <a:tableStyleId>{5C22544A-7EE6-4342-B048-85BDC9FD1C3A}</a:tableStyleId>
              </a:tblPr>
              <a:tblGrid>
                <a:gridCol w="11443854">
                  <a:extLst>
                    <a:ext uri="{9D8B030D-6E8A-4147-A177-3AD203B41FA5}">
                      <a16:colId xmlns:a16="http://schemas.microsoft.com/office/drawing/2014/main" val="1594395775"/>
                    </a:ext>
                  </a:extLst>
                </a:gridCol>
              </a:tblGrid>
              <a:tr h="263903">
                <a:tc>
                  <a:txBody>
                    <a:bodyPr/>
                    <a:lstStyle/>
                    <a:p>
                      <a:pPr algn="ctr" fontAlgn="b"/>
                      <a:r>
                        <a:rPr lang="en-GB" sz="1600" b="1" u="none" strike="noStrike" dirty="0">
                          <a:effectLst/>
                          <a:latin typeface="Lato Light" panose="020F0502020204030203" pitchFamily="34" charset="0"/>
                          <a:ea typeface="Lato Light" panose="020F0502020204030203" pitchFamily="34" charset="0"/>
                          <a:cs typeface="Lato Light" panose="020F0502020204030203" pitchFamily="34" charset="0"/>
                        </a:rPr>
                        <a:t>Q28: Location of trees/ hedges</a:t>
                      </a:r>
                      <a:endParaRPr lang="en-GB" sz="16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4227519"/>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copse at the rear of Puriton Park and the Woods on hillside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0164778"/>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ones by Puriton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PArk</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7964688"/>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Woods on Puriton hill and the trees on the Rye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9974811"/>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All tress in the older parts of the village, hedgerows along Batch Rd and everything in the churchyard</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7897174"/>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Wooded area at top of village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0400244"/>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Trees between Downend Terrace/Romany Rise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0378236"/>
                  </a:ext>
                </a:extLst>
              </a:tr>
              <a:tr h="382132">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Around the school, Puriton Woods, trees in park by Village Hall, trees in triangle by Church, we need to keep these and plant more.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1617380"/>
                  </a:ext>
                </a:extLst>
              </a:tr>
              <a:tr h="382132">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VILLAGE BOUNDARIES</a:t>
                      </a:r>
                      <a:b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b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TREES/LAND belonging to farm house corner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Canns</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Lane/Middle Street</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3288564"/>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WOODS HILLSIDE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9707672"/>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Churchfield Drove/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Northmead</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Drove/ Churchyard/ Village green area/ Manor</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2437574"/>
                  </a:ext>
                </a:extLst>
              </a:tr>
              <a:tr h="382132">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2 big trees opposite new site on Old Puriton Hill. All hedges and trees old Puriton Hill. Trees and hedges around new housing (some have been removed from public path behind new house Puriton Hill. WHY?)</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8262472"/>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Woods and hedges behind Puriton Park. Trees around 37 Club.</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879805"/>
                  </a:ext>
                </a:extLst>
              </a:tr>
              <a:tr h="382132">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ones from Puriton Development top of Hall Road. They said new matured trees will be put back, so far doesn't look like it</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5103796"/>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Woods at top of hill and KSD River bank</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6329837"/>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woods at the top of Hillside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8697675"/>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Springhead Farm in Middle Street</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5955060"/>
                  </a:ext>
                </a:extLst>
              </a:tr>
              <a:tr h="263903">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ones on Hall Road at village entrance. The Woods.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8794" marR="8794" marT="87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060737"/>
                  </a:ext>
                </a:extLst>
              </a:tr>
            </a:tbl>
          </a:graphicData>
        </a:graphic>
      </p:graphicFrame>
    </p:spTree>
    <p:extLst>
      <p:ext uri="{BB962C8B-B14F-4D97-AF65-F5344CB8AC3E}">
        <p14:creationId xmlns:p14="http://schemas.microsoft.com/office/powerpoint/2010/main" val="995036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0"/>
            <a:ext cx="10515600" cy="923348"/>
          </a:xfrm>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Q28: Specific locations of trees/hedges</a:t>
            </a:r>
          </a:p>
        </p:txBody>
      </p:sp>
      <p:graphicFrame>
        <p:nvGraphicFramePr>
          <p:cNvPr id="4" name="Content Placeholder 3">
            <a:extLst>
              <a:ext uri="{FF2B5EF4-FFF2-40B4-BE49-F238E27FC236}">
                <a16:creationId xmlns:a16="http://schemas.microsoft.com/office/drawing/2014/main" id="{D1A88D25-69CF-426E-9E43-E1D3FC77E0F7}"/>
              </a:ext>
            </a:extLst>
          </p:cNvPr>
          <p:cNvGraphicFramePr>
            <a:graphicFrameLocks noGrp="1"/>
          </p:cNvGraphicFramePr>
          <p:nvPr>
            <p:ph idx="1"/>
            <p:extLst>
              <p:ext uri="{D42A27DB-BD31-4B8C-83A1-F6EECF244321}">
                <p14:modId xmlns:p14="http://schemas.microsoft.com/office/powerpoint/2010/main" val="923231647"/>
              </p:ext>
            </p:extLst>
          </p:nvPr>
        </p:nvGraphicFramePr>
        <p:xfrm>
          <a:off x="498763" y="706581"/>
          <a:ext cx="11471563" cy="6059411"/>
        </p:xfrm>
        <a:graphic>
          <a:graphicData uri="http://schemas.openxmlformats.org/drawingml/2006/table">
            <a:tbl>
              <a:tblPr>
                <a:tableStyleId>{5C22544A-7EE6-4342-B048-85BDC9FD1C3A}</a:tableStyleId>
              </a:tblPr>
              <a:tblGrid>
                <a:gridCol w="11471563">
                  <a:extLst>
                    <a:ext uri="{9D8B030D-6E8A-4147-A177-3AD203B41FA5}">
                      <a16:colId xmlns:a16="http://schemas.microsoft.com/office/drawing/2014/main" val="1363139186"/>
                    </a:ext>
                  </a:extLst>
                </a:gridCol>
              </a:tblGrid>
              <a:tr h="0">
                <a:tc>
                  <a:txBody>
                    <a:bodyPr/>
                    <a:lstStyle/>
                    <a:p>
                      <a:pPr algn="ctr" fontAlgn="b"/>
                      <a:r>
                        <a:rPr lang="en-GB" sz="1200" b="1" u="none" strike="noStrike" dirty="0">
                          <a:effectLst/>
                          <a:latin typeface="Lato Light" panose="020F0502020204030203" pitchFamily="34" charset="0"/>
                          <a:ea typeface="Lato Light" panose="020F0502020204030203" pitchFamily="34" charset="0"/>
                          <a:cs typeface="Lato Light" panose="020F0502020204030203" pitchFamily="34" charset="0"/>
                        </a:rPr>
                        <a:t>Q28: Location of trees/ hedges</a:t>
                      </a:r>
                      <a:endParaRPr lang="en-GB" sz="12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6750031"/>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Behind/ around Puriton Park/Hillside/ Manse Lane /Rye areas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Canns</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Lane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3959131"/>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Droves, Rye, Hillside, Downend with its woods and hedgerows.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4653770"/>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trees at the top of Hall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rd</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around the new estate.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4904195"/>
                  </a:ext>
                </a:extLst>
              </a:tr>
              <a:tr h="266362">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Around Rye Middle St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2224754"/>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Walnut tree in Walnut Close, hedges in Batch Rd,. leading out of the village and on the drove.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0502702"/>
                  </a:ext>
                </a:extLst>
              </a:tr>
              <a:tr h="231208">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Farm. Foxlove tree, and other including acres</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2058991"/>
                  </a:ext>
                </a:extLst>
              </a:tr>
              <a:tr h="334790">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Beech tree = Hillside, Beech tree = Woolavington Road, Walnut Tree - Walnut Close, Hedges = Hillside, Woolavington Rd and after Puriton park to 37 Club.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68367"/>
                  </a:ext>
                </a:extLst>
              </a:tr>
              <a:tr h="334790">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Conker trees as you turn into Puriton Park, trees in the field at the Park. Puriton Woods. Hedges in the fields by the woods.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5659487"/>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opposite 1 - 6 Puriton Park</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9542722"/>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Walnut Tree in Walnut Close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1894787"/>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Oak Tree on The Green.  Several I'd like to see cut back.</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0906309"/>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Entrance to the village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3787793"/>
                  </a:ext>
                </a:extLst>
              </a:tr>
              <a:tr h="231208">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Top of hill, Batch Road</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0363947"/>
                  </a:ext>
                </a:extLst>
              </a:tr>
              <a:tr h="497560">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Within the boundary of the ROF there is a prominent line of mature trees.  They were probably planted for screening when the site was constructed.  The trees are an important feature in the landscape and should be protected.</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7186609"/>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lovely large tree in Walnut Close, Puriton.   (if not already protected) its a beautiful tree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9928972"/>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Copper Beech in garden halfway up hillside on left</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7258995"/>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fields that run from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puriton</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to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woolavington</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2152174"/>
                  </a:ext>
                </a:extLst>
              </a:tr>
              <a:tr h="231208">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two large trees at the bottom of old Puriton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Ho</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opposite the new houses</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954300"/>
                  </a:ext>
                </a:extLst>
              </a:tr>
              <a:tr h="265827">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Hillside. churchyard trees on triangle</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6067568"/>
                  </a:ext>
                </a:extLst>
              </a:tr>
              <a:tr h="497560">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Horse chestnuts along first 100 metres of Puriton Park. Big Oak(?) on Woolavington Road opposite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Canns</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Lane. I think all existing hedgerows and trees should be protected, and would be keen to see tree planting too.</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062" marR="7062" marT="706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5640500"/>
                  </a:ext>
                </a:extLst>
              </a:tr>
            </a:tbl>
          </a:graphicData>
        </a:graphic>
      </p:graphicFrame>
    </p:spTree>
    <p:extLst>
      <p:ext uri="{BB962C8B-B14F-4D97-AF65-F5344CB8AC3E}">
        <p14:creationId xmlns:p14="http://schemas.microsoft.com/office/powerpoint/2010/main" val="1673580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Q29: Any general comments</a:t>
            </a:r>
          </a:p>
        </p:txBody>
      </p:sp>
      <p:graphicFrame>
        <p:nvGraphicFramePr>
          <p:cNvPr id="5" name="Content Placeholder 4">
            <a:extLst>
              <a:ext uri="{FF2B5EF4-FFF2-40B4-BE49-F238E27FC236}">
                <a16:creationId xmlns:a16="http://schemas.microsoft.com/office/drawing/2014/main" id="{65D2EF65-811B-4A5F-B81C-9DE31A0341D3}"/>
              </a:ext>
            </a:extLst>
          </p:cNvPr>
          <p:cNvGraphicFramePr>
            <a:graphicFrameLocks noGrp="1"/>
          </p:cNvGraphicFramePr>
          <p:nvPr>
            <p:ph idx="1"/>
            <p:extLst>
              <p:ext uri="{D42A27DB-BD31-4B8C-83A1-F6EECF244321}">
                <p14:modId xmlns:p14="http://schemas.microsoft.com/office/powerpoint/2010/main" val="1542714284"/>
              </p:ext>
            </p:extLst>
          </p:nvPr>
        </p:nvGraphicFramePr>
        <p:xfrm>
          <a:off x="-983673" y="1454727"/>
          <a:ext cx="14103928" cy="50381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7607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180101"/>
            <a:ext cx="10515600" cy="845136"/>
          </a:xfrm>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Q29: Specific</a:t>
            </a:r>
          </a:p>
        </p:txBody>
      </p:sp>
      <p:graphicFrame>
        <p:nvGraphicFramePr>
          <p:cNvPr id="4" name="Content Placeholder 3">
            <a:extLst>
              <a:ext uri="{FF2B5EF4-FFF2-40B4-BE49-F238E27FC236}">
                <a16:creationId xmlns:a16="http://schemas.microsoft.com/office/drawing/2014/main" id="{70EA3CFB-B9F0-48F4-BA9F-423F6566029F}"/>
              </a:ext>
            </a:extLst>
          </p:cNvPr>
          <p:cNvGraphicFramePr>
            <a:graphicFrameLocks noGrp="1"/>
          </p:cNvGraphicFramePr>
          <p:nvPr>
            <p:ph idx="1"/>
            <p:extLst>
              <p:ext uri="{D42A27DB-BD31-4B8C-83A1-F6EECF244321}">
                <p14:modId xmlns:p14="http://schemas.microsoft.com/office/powerpoint/2010/main" val="3611632695"/>
              </p:ext>
            </p:extLst>
          </p:nvPr>
        </p:nvGraphicFramePr>
        <p:xfrm>
          <a:off x="221673" y="840846"/>
          <a:ext cx="11831781" cy="5824682"/>
        </p:xfrm>
        <a:graphic>
          <a:graphicData uri="http://schemas.openxmlformats.org/drawingml/2006/table">
            <a:tbl>
              <a:tblPr>
                <a:tableStyleId>{5C22544A-7EE6-4342-B048-85BDC9FD1C3A}</a:tableStyleId>
              </a:tblPr>
              <a:tblGrid>
                <a:gridCol w="11831781">
                  <a:extLst>
                    <a:ext uri="{9D8B030D-6E8A-4147-A177-3AD203B41FA5}">
                      <a16:colId xmlns:a16="http://schemas.microsoft.com/office/drawing/2014/main" val="2495554155"/>
                    </a:ext>
                  </a:extLst>
                </a:gridCol>
              </a:tblGrid>
              <a:tr h="254177">
                <a:tc>
                  <a:txBody>
                    <a:bodyPr/>
                    <a:lstStyle/>
                    <a:p>
                      <a:pPr algn="ctr" fontAlgn="b"/>
                      <a:r>
                        <a:rPr lang="en-GB" sz="1600" b="1" u="none" strike="noStrike" dirty="0">
                          <a:effectLst/>
                          <a:latin typeface="Lato Light" panose="020F0502020204030203" pitchFamily="34" charset="0"/>
                          <a:ea typeface="Lato Light" panose="020F0502020204030203" pitchFamily="34" charset="0"/>
                          <a:cs typeface="Lato Light" panose="020F0502020204030203" pitchFamily="34" charset="0"/>
                        </a:rPr>
                        <a:t>Q29: Specific</a:t>
                      </a:r>
                      <a:endParaRPr lang="en-GB" sz="16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627741"/>
                  </a:ext>
                </a:extLst>
              </a:tr>
              <a:tr h="368049">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The rhyne at the junction of Rye and Middle St has a water vole colony that needs protecting. No doubt there are other habitats that should also be protected. </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5528299"/>
                  </a:ext>
                </a:extLst>
              </a:tr>
              <a:tr h="254177">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Most people i have spoken to are really concerned that we will lose Puriton woods </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490356"/>
                  </a:ext>
                </a:extLst>
              </a:tr>
              <a:tr h="254177">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Plan should include a tree and hedgerow survey identifying those worthy of protection</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0875979"/>
                  </a:ext>
                </a:extLst>
              </a:tr>
              <a:tr h="254177">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sports centre more accessable, day center for elderly, more for teenagers ( play area to young for them)</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79946838"/>
                  </a:ext>
                </a:extLst>
              </a:tr>
              <a:tr h="254177">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Around the mott and bailey castle at Downend. The woods at the top of Puriton Hill</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081319"/>
                  </a:ext>
                </a:extLst>
              </a:tr>
              <a:tr h="368049">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The exit from Puriton Park is dangerous as the hedge to the field is always overgrown and when cut is not maintained to help visibility.</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7668769"/>
                  </a:ext>
                </a:extLst>
              </a:tr>
              <a:tr h="254177">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All trees/hedgerows are important for wildlife i.e. crested newts in little wood by Puriton Park</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44038"/>
                  </a:ext>
                </a:extLst>
              </a:tr>
              <a:tr h="254177">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I understand that 2 of my trees Hillside and Walnut Close are under preservation order with Sedgemoor CC. </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3824275"/>
                  </a:ext>
                </a:extLst>
              </a:tr>
              <a:tr h="546991">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The area stated inn question 26 (The field opposite 1 - 6 Puriton Park.)  is well used currently but a large number of adults/ children/ youths/ dogs. Even though it is at one end of the village, with some good management it would be a great asset to many residents.</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9988484"/>
                  </a:ext>
                </a:extLst>
              </a:tr>
              <a:tr h="254177">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Protect orchard at bottom of Middle Street/</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Purewell</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2120405"/>
                  </a:ext>
                </a:extLst>
              </a:tr>
              <a:tr h="1262754">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IN 2003, Sedgemoor landscape assessment described the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Poldens</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as 'a rich tapestry of landscape... a high quality landscape character area, a high priority of conservation' After the link road is constructed, the remainder of the fields should be left untouched.  the hedgerows of these fields mark the C17 later boundary enclosures.  they should be preserved.  The landscape should be </a:t>
                      </a:r>
                      <a:r>
                        <a:rPr lang="en-GB" sz="1600" u="none" strike="noStrike" dirty="0" err="1">
                          <a:effectLst/>
                          <a:latin typeface="Lato Light" panose="020F0502020204030203" pitchFamily="34" charset="0"/>
                          <a:ea typeface="Lato Light" panose="020F0502020204030203" pitchFamily="34" charset="0"/>
                          <a:cs typeface="Lato Light" panose="020F0502020204030203" pitchFamily="34" charset="0"/>
                        </a:rPr>
                        <a:t>enjoyed.More</a:t>
                      </a:r>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 trees need to be planted - especially along the new link to add to the ones shown on the plans.  Over the years, the area has lost many trees, due to disease - Dutch elm disease, road layouts change and development. </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32361"/>
                  </a:ext>
                </a:extLst>
              </a:tr>
              <a:tr h="368049">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No building between new bypass and village and this should be protected green space with trees to reduce noise and pollution</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9255353"/>
                  </a:ext>
                </a:extLst>
              </a:tr>
              <a:tr h="254177">
                <a:tc>
                  <a:txBody>
                    <a:bodyPr/>
                    <a:lstStyle/>
                    <a:p>
                      <a:pPr algn="l" fontAlgn="t"/>
                      <a:r>
                        <a:rPr lang="en-GB" sz="1600" u="none" strike="noStrike">
                          <a:effectLst/>
                          <a:latin typeface="Lato Light" panose="020F0502020204030203" pitchFamily="34" charset="0"/>
                          <a:ea typeface="Lato Light" panose="020F0502020204030203" pitchFamily="34" charset="0"/>
                          <a:cs typeface="Lato Light" panose="020F0502020204030203" pitchFamily="34" charset="0"/>
                        </a:rPr>
                        <a:t>Trees in middle st are too large and make a big mess 'snow' seed in summer and leaves in autumn</a:t>
                      </a:r>
                      <a:endParaRPr lang="en-GB" sz="16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9618966"/>
                  </a:ext>
                </a:extLst>
              </a:tr>
              <a:tr h="368049">
                <a:tc>
                  <a:txBody>
                    <a:bodyPr/>
                    <a:lstStyle/>
                    <a:p>
                      <a:pPr algn="l" fontAlgn="t"/>
                      <a:r>
                        <a:rPr lang="en-GB" sz="1600" u="none" strike="noStrike" dirty="0">
                          <a:effectLst/>
                          <a:latin typeface="Lato Light" panose="020F0502020204030203" pitchFamily="34" charset="0"/>
                          <a:ea typeface="Lato Light" panose="020F0502020204030203" pitchFamily="34" charset="0"/>
                          <a:cs typeface="Lato Light" panose="020F0502020204030203" pitchFamily="34" charset="0"/>
                        </a:rPr>
                        <a:t>When the new bypass road is built to the south of the village it would be good to protect the are between Puriton Park/Cypress Drive and the new road from housing development</a:t>
                      </a:r>
                      <a:endParaRPr lang="en-GB" sz="16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7943" marR="7943" marT="794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31382045"/>
                  </a:ext>
                </a:extLst>
              </a:tr>
            </a:tbl>
          </a:graphicData>
        </a:graphic>
      </p:graphicFrame>
    </p:spTree>
    <p:extLst>
      <p:ext uri="{BB962C8B-B14F-4D97-AF65-F5344CB8AC3E}">
        <p14:creationId xmlns:p14="http://schemas.microsoft.com/office/powerpoint/2010/main" val="2768470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normAutofit fontScale="90000"/>
          </a:bodyPr>
          <a:lstStyle/>
          <a:p>
            <a:pPr algn="ctr"/>
            <a:r>
              <a:rPr lang="en-US" dirty="0">
                <a:latin typeface="Lato Light" panose="020F0502020204030203" pitchFamily="34" charset="0"/>
                <a:ea typeface="Lato Light" panose="020F0502020204030203" pitchFamily="34" charset="0"/>
                <a:cs typeface="Lato Light" panose="020F0502020204030203" pitchFamily="34" charset="0"/>
              </a:rPr>
              <a:t>Q23. Are there any streets/areas you</a:t>
            </a:r>
            <a:r>
              <a:rPr lang="en-US" baseline="0" dirty="0">
                <a:latin typeface="Lato Light" panose="020F0502020204030203" pitchFamily="34" charset="0"/>
                <a:ea typeface="Lato Light" panose="020F0502020204030203" pitchFamily="34" charset="0"/>
                <a:cs typeface="Lato Light" panose="020F0502020204030203" pitchFamily="34" charset="0"/>
              </a:rPr>
              <a:t> would</a:t>
            </a:r>
            <a:r>
              <a:rPr lang="en-US" dirty="0">
                <a:latin typeface="Lato Light" panose="020F0502020204030203" pitchFamily="34" charset="0"/>
                <a:ea typeface="Lato Light" panose="020F0502020204030203" pitchFamily="34" charset="0"/>
                <a:cs typeface="Lato Light" panose="020F0502020204030203" pitchFamily="34" charset="0"/>
              </a:rPr>
              <a:t> like to see protected?</a:t>
            </a:r>
            <a:br>
              <a:rPr lang="en-US" dirty="0">
                <a:latin typeface="Lato Light" panose="020F0502020204030203" pitchFamily="34" charset="0"/>
                <a:ea typeface="Lato Light" panose="020F0502020204030203" pitchFamily="34" charset="0"/>
                <a:cs typeface="Lato Light" panose="020F0502020204030203" pitchFamily="34" charset="0"/>
              </a:rPr>
            </a:br>
            <a:endParaRPr lang="en-GB" dirty="0">
              <a:latin typeface="Lato Light" panose="020F0502020204030203" pitchFamily="34" charset="0"/>
              <a:ea typeface="Lato Light" panose="020F0502020204030203" pitchFamily="34" charset="0"/>
              <a:cs typeface="Lato Light" panose="020F0502020204030203" pitchFamily="34" charset="0"/>
            </a:endParaRPr>
          </a:p>
        </p:txBody>
      </p:sp>
      <p:graphicFrame>
        <p:nvGraphicFramePr>
          <p:cNvPr id="4" name="Content Placeholder 3">
            <a:extLst>
              <a:ext uri="{FF2B5EF4-FFF2-40B4-BE49-F238E27FC236}">
                <a16:creationId xmlns:a16="http://schemas.microsoft.com/office/drawing/2014/main" id="{BB19E373-E20E-43E4-B063-502F241BEA92}"/>
              </a:ext>
            </a:extLst>
          </p:cNvPr>
          <p:cNvGraphicFramePr>
            <a:graphicFrameLocks noGrp="1"/>
          </p:cNvGraphicFramePr>
          <p:nvPr>
            <p:ph idx="1"/>
            <p:extLst>
              <p:ext uri="{D42A27DB-BD31-4B8C-83A1-F6EECF244321}">
                <p14:modId xmlns:p14="http://schemas.microsoft.com/office/powerpoint/2010/main" val="2078524263"/>
              </p:ext>
            </p:extLst>
          </p:nvPr>
        </p:nvGraphicFramePr>
        <p:xfrm>
          <a:off x="-1122218" y="1399308"/>
          <a:ext cx="14076218" cy="53340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9597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Q29: Suggestions</a:t>
            </a:r>
          </a:p>
        </p:txBody>
      </p:sp>
      <p:graphicFrame>
        <p:nvGraphicFramePr>
          <p:cNvPr id="4" name="Content Placeholder 3">
            <a:extLst>
              <a:ext uri="{FF2B5EF4-FFF2-40B4-BE49-F238E27FC236}">
                <a16:creationId xmlns:a16="http://schemas.microsoft.com/office/drawing/2014/main" id="{27A47327-09F0-404F-AC67-9C5862A05CBF}"/>
              </a:ext>
            </a:extLst>
          </p:cNvPr>
          <p:cNvGraphicFramePr>
            <a:graphicFrameLocks noGrp="1"/>
          </p:cNvGraphicFramePr>
          <p:nvPr>
            <p:ph idx="1"/>
            <p:extLst>
              <p:ext uri="{D42A27DB-BD31-4B8C-83A1-F6EECF244321}">
                <p14:modId xmlns:p14="http://schemas.microsoft.com/office/powerpoint/2010/main" val="2969461528"/>
              </p:ext>
            </p:extLst>
          </p:nvPr>
        </p:nvGraphicFramePr>
        <p:xfrm>
          <a:off x="498763" y="1343891"/>
          <a:ext cx="11374581" cy="5389139"/>
        </p:xfrm>
        <a:graphic>
          <a:graphicData uri="http://schemas.openxmlformats.org/drawingml/2006/table">
            <a:tbl>
              <a:tblPr>
                <a:tableStyleId>{5C22544A-7EE6-4342-B048-85BDC9FD1C3A}</a:tableStyleId>
              </a:tblPr>
              <a:tblGrid>
                <a:gridCol w="11374581">
                  <a:extLst>
                    <a:ext uri="{9D8B030D-6E8A-4147-A177-3AD203B41FA5}">
                      <a16:colId xmlns:a16="http://schemas.microsoft.com/office/drawing/2014/main" val="2436735298"/>
                    </a:ext>
                  </a:extLst>
                </a:gridCol>
              </a:tblGrid>
              <a:tr h="1128892">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Would like to see the old walls, limestone laid in courses,  which are such a feature in the lower half of the village protected so they can't be demolished to allow development. These give the old part of the village it's character. As well as various street scene features, eg mounting blocks, milk churn stands, old steps, house features. </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6068246"/>
                  </a:ext>
                </a:extLst>
              </a:tr>
              <a:tr h="39527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Ensure developers follow preservation of hedges, trees &amp; woodline</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4257266"/>
                  </a:ext>
                </a:extLst>
              </a:tr>
              <a:tr h="39527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Better management of existing hedges,trees, verges etc </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95516053"/>
                  </a:ext>
                </a:extLst>
              </a:tr>
              <a:tr h="39527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need to plant more native trees + maintain our original hedges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03096930"/>
                  </a:ext>
                </a:extLst>
              </a:tr>
              <a:tr h="57235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TREES AND HEDGEROWS SOFTEN THE HARD STRUCTURES OF BUILDING.  HEDGES DO NEED CUTTING BACK ALONG ROADS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3440708"/>
                  </a:ext>
                </a:extLst>
              </a:tr>
              <a:tr h="57235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i`m not sure preferential treatment should be given to selected areas. we are all one village and should be treated the same.  the future is more important than the past</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15085"/>
                  </a:ext>
                </a:extLst>
              </a:tr>
              <a:tr h="326684">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Opportunity to have green strategy building on  existing &amp; improving main routes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4867404"/>
                  </a:ext>
                </a:extLst>
              </a:tr>
              <a:tr h="39527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Any new development should plant as many trees as possible along the street</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4124583"/>
                  </a:ext>
                </a:extLst>
              </a:tr>
              <a:tr h="57235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Since moving to the village, I have become aware of the plans for the new road, I hope part of the field will become available for recreational activities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243028"/>
                  </a:ext>
                </a:extLst>
              </a:tr>
              <a:tr h="395271">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All existing tree etc should be preserved to retain the rural atmosphere of the village</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7147938"/>
                  </a:ext>
                </a:extLst>
              </a:tr>
            </a:tbl>
          </a:graphicData>
        </a:graphic>
      </p:graphicFrame>
    </p:spTree>
    <p:extLst>
      <p:ext uri="{BB962C8B-B14F-4D97-AF65-F5344CB8AC3E}">
        <p14:creationId xmlns:p14="http://schemas.microsoft.com/office/powerpoint/2010/main" val="2141812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Q29: Suggestions</a:t>
            </a:r>
          </a:p>
        </p:txBody>
      </p:sp>
      <p:graphicFrame>
        <p:nvGraphicFramePr>
          <p:cNvPr id="4" name="Content Placeholder 3">
            <a:extLst>
              <a:ext uri="{FF2B5EF4-FFF2-40B4-BE49-F238E27FC236}">
                <a16:creationId xmlns:a16="http://schemas.microsoft.com/office/drawing/2014/main" id="{9314457D-91AA-4E29-A37A-37BA50930FD0}"/>
              </a:ext>
            </a:extLst>
          </p:cNvPr>
          <p:cNvGraphicFramePr>
            <a:graphicFrameLocks noGrp="1"/>
          </p:cNvGraphicFramePr>
          <p:nvPr>
            <p:ph idx="1"/>
            <p:extLst>
              <p:ext uri="{D42A27DB-BD31-4B8C-83A1-F6EECF244321}">
                <p14:modId xmlns:p14="http://schemas.microsoft.com/office/powerpoint/2010/main" val="3000820403"/>
              </p:ext>
            </p:extLst>
          </p:nvPr>
        </p:nvGraphicFramePr>
        <p:xfrm>
          <a:off x="526473" y="1371599"/>
          <a:ext cx="11346872" cy="5250871"/>
        </p:xfrm>
        <a:graphic>
          <a:graphicData uri="http://schemas.openxmlformats.org/drawingml/2006/table">
            <a:tbl>
              <a:tblPr>
                <a:tableStyleId>{5C22544A-7EE6-4342-B048-85BDC9FD1C3A}</a:tableStyleId>
              </a:tblPr>
              <a:tblGrid>
                <a:gridCol w="11346872">
                  <a:extLst>
                    <a:ext uri="{9D8B030D-6E8A-4147-A177-3AD203B41FA5}">
                      <a16:colId xmlns:a16="http://schemas.microsoft.com/office/drawing/2014/main" val="1565519567"/>
                    </a:ext>
                  </a:extLst>
                </a:gridCol>
              </a:tblGrid>
              <a:tr h="643218">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The village missed a great opportunity with the new development of new housing to improve footpath access from new houses to church or sports centre</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2913827"/>
                  </a:ext>
                </a:extLst>
              </a:tr>
              <a:tr h="643218">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We need to plant more trees in the village, they take years to grow for our next generations to enjoy, we need a green environment around us.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11759397"/>
                  </a:ext>
                </a:extLst>
              </a:tr>
              <a:tr h="643218">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We need to plant more trees in the village, they take years to grow for our next generations to enjoy, we need a green environment around us.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111400"/>
                  </a:ext>
                </a:extLst>
              </a:tr>
              <a:tr h="44421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Make sure developers are closely watched at bird nesting time. What thy done is criminal.</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522424"/>
                  </a:ext>
                </a:extLst>
              </a:tr>
              <a:tr h="456944">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Make sure developers are closely watched at bird nesting time. What thy done is criminal.</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8598832"/>
                  </a:ext>
                </a:extLst>
              </a:tr>
              <a:tr h="44421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Would like to see more hedges and trees planted, not removed.</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8489787"/>
                  </a:ext>
                </a:extLst>
              </a:tr>
              <a:tr h="44421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Would like to see more hedges and trees planted, not removed.</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0594069"/>
                  </a:ext>
                </a:extLst>
              </a:tr>
              <a:tr h="44421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The Green and grassy areas are very well tended. Well done to all involved.</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0675114"/>
                  </a:ext>
                </a:extLst>
              </a:tr>
              <a:tr h="444211">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The Green and grassy areas are very well tended. Well done to all involved.</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24178"/>
                  </a:ext>
                </a:extLst>
              </a:tr>
              <a:tr h="643218">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It is vital for the village to protect the surroundings and existing wildlife and to consider and improve with wildlife in mind always</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7336769"/>
                  </a:ext>
                </a:extLst>
              </a:tr>
            </a:tbl>
          </a:graphicData>
        </a:graphic>
      </p:graphicFrame>
    </p:spTree>
    <p:extLst>
      <p:ext uri="{BB962C8B-B14F-4D97-AF65-F5344CB8AC3E}">
        <p14:creationId xmlns:p14="http://schemas.microsoft.com/office/powerpoint/2010/main" val="3522082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365125"/>
            <a:ext cx="10515600" cy="1325563"/>
          </a:xfrm>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Q29: General comments</a:t>
            </a:r>
          </a:p>
        </p:txBody>
      </p:sp>
      <p:graphicFrame>
        <p:nvGraphicFramePr>
          <p:cNvPr id="5" name="Content Placeholder 4">
            <a:extLst>
              <a:ext uri="{FF2B5EF4-FFF2-40B4-BE49-F238E27FC236}">
                <a16:creationId xmlns:a16="http://schemas.microsoft.com/office/drawing/2014/main" id="{02237093-A0B1-4226-8D24-9FF32CA6492D}"/>
              </a:ext>
            </a:extLst>
          </p:cNvPr>
          <p:cNvGraphicFramePr>
            <a:graphicFrameLocks noGrp="1"/>
          </p:cNvGraphicFramePr>
          <p:nvPr>
            <p:ph idx="1"/>
            <p:extLst>
              <p:ext uri="{D42A27DB-BD31-4B8C-83A1-F6EECF244321}">
                <p14:modId xmlns:p14="http://schemas.microsoft.com/office/powerpoint/2010/main" val="4256208559"/>
              </p:ext>
            </p:extLst>
          </p:nvPr>
        </p:nvGraphicFramePr>
        <p:xfrm>
          <a:off x="838199" y="1440873"/>
          <a:ext cx="10758055" cy="5052008"/>
        </p:xfrm>
        <a:graphic>
          <a:graphicData uri="http://schemas.openxmlformats.org/drawingml/2006/table">
            <a:tbl>
              <a:tblPr>
                <a:tableStyleId>{5C22544A-7EE6-4342-B048-85BDC9FD1C3A}</a:tableStyleId>
              </a:tblPr>
              <a:tblGrid>
                <a:gridCol w="10758055">
                  <a:extLst>
                    <a:ext uri="{9D8B030D-6E8A-4147-A177-3AD203B41FA5}">
                      <a16:colId xmlns:a16="http://schemas.microsoft.com/office/drawing/2014/main" val="3019127005"/>
                    </a:ext>
                  </a:extLst>
                </a:gridCol>
              </a:tblGrid>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This is not a village anymore</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9359178"/>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The village is becoming overcrowded for the amenities</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1938435"/>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I think whatever we say it is already a done deal, no consideration for the residents, money money money!!!</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4533668"/>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I think whatever we say it is already a done deal, no consideration for the residents, money money money!!!</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1295391"/>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Very few green areas left in the Village. Where have all the orchards gone? </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6527639"/>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No facilities for dogs. A lot of trees and views have disappeared with endless ne houses. </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934881"/>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Don't build over all the village keep our green spaces they are important for health and well being. </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5254062"/>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We are a village in the countryside, if we lose the fields and woods we are no longer in the countryside</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66130724"/>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the village is starting to get too big.  We will soon be unable to call it puriton village</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3830117"/>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keep puriton a village =do not build houses which will eventually connect us to wool'ton or BW</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5405919"/>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Keep as much green space in the village as possible</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960503"/>
                  </a:ext>
                </a:extLst>
              </a:tr>
              <a:tr h="388616">
                <a:tc>
                  <a:txBody>
                    <a:bodyPr/>
                    <a:lstStyle/>
                    <a:p>
                      <a:pPr algn="l" fontAlgn="t"/>
                      <a:r>
                        <a:rPr lang="en-GB" sz="1800" u="none" strike="noStrike">
                          <a:effectLst/>
                          <a:latin typeface="Lato Light" panose="020F0502020204030203" pitchFamily="34" charset="0"/>
                          <a:ea typeface="Lato Light" panose="020F0502020204030203" pitchFamily="34" charset="0"/>
                          <a:cs typeface="Lato Light" panose="020F0502020204030203" pitchFamily="34" charset="0"/>
                        </a:rPr>
                        <a:t>Keep as much green space within the village as possible</a:t>
                      </a:r>
                      <a:endParaRPr lang="en-GB" sz="18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9794635"/>
                  </a:ext>
                </a:extLst>
              </a:tr>
              <a:tr h="388616">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Keep as much green space in the village as possible</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1422803"/>
                  </a:ext>
                </a:extLst>
              </a:tr>
            </a:tbl>
          </a:graphicData>
        </a:graphic>
      </p:graphicFrame>
    </p:spTree>
    <p:extLst>
      <p:ext uri="{BB962C8B-B14F-4D97-AF65-F5344CB8AC3E}">
        <p14:creationId xmlns:p14="http://schemas.microsoft.com/office/powerpoint/2010/main" val="304885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129598"/>
            <a:ext cx="10515600" cy="660112"/>
          </a:xfrm>
        </p:spPr>
        <p:txBody>
          <a:bodyPr>
            <a:normAutofit fontScale="90000"/>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Q29: General comments</a:t>
            </a:r>
          </a:p>
        </p:txBody>
      </p:sp>
      <p:graphicFrame>
        <p:nvGraphicFramePr>
          <p:cNvPr id="4" name="Content Placeholder 3">
            <a:extLst>
              <a:ext uri="{FF2B5EF4-FFF2-40B4-BE49-F238E27FC236}">
                <a16:creationId xmlns:a16="http://schemas.microsoft.com/office/drawing/2014/main" id="{EDE72AB9-8070-47C4-B5B4-4EFD0BAACBCA}"/>
              </a:ext>
            </a:extLst>
          </p:cNvPr>
          <p:cNvGraphicFramePr>
            <a:graphicFrameLocks noGrp="1"/>
          </p:cNvGraphicFramePr>
          <p:nvPr>
            <p:ph idx="1"/>
            <p:extLst>
              <p:ext uri="{D42A27DB-BD31-4B8C-83A1-F6EECF244321}">
                <p14:modId xmlns:p14="http://schemas.microsoft.com/office/powerpoint/2010/main" val="3245104332"/>
              </p:ext>
            </p:extLst>
          </p:nvPr>
        </p:nvGraphicFramePr>
        <p:xfrm>
          <a:off x="581891" y="789710"/>
          <a:ext cx="11236036" cy="5708019"/>
        </p:xfrm>
        <a:graphic>
          <a:graphicData uri="http://schemas.openxmlformats.org/drawingml/2006/table">
            <a:tbl>
              <a:tblPr>
                <a:tableStyleId>{5C22544A-7EE6-4342-B048-85BDC9FD1C3A}</a:tableStyleId>
              </a:tblPr>
              <a:tblGrid>
                <a:gridCol w="11236036">
                  <a:extLst>
                    <a:ext uri="{9D8B030D-6E8A-4147-A177-3AD203B41FA5}">
                      <a16:colId xmlns:a16="http://schemas.microsoft.com/office/drawing/2014/main" val="2861812124"/>
                    </a:ext>
                  </a:extLst>
                </a:gridCol>
              </a:tblGrid>
              <a:tr h="384599">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We have lost so much open spaces in the village. any that can be saved will be good thing as well as fields.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4106281"/>
                  </a:ext>
                </a:extLst>
              </a:tr>
              <a:tr h="556899">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Green areas on the edge of the village are important for recreational walking, well being and appearance - no more houses to be built </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5107837"/>
                  </a:ext>
                </a:extLst>
              </a:tr>
              <a:tr h="55689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hedgerows between Puriton and Woolavington full of litter and roads and drains not kept tidy people in cars chuck all their rubbish out.</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2736242"/>
                  </a:ext>
                </a:extLst>
              </a:tr>
              <a:tr h="384599">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We cannot pretend to be a village if we continue to erode everything that makes us a village</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228269"/>
                  </a:ext>
                </a:extLst>
              </a:tr>
              <a:tr h="38459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improve upon what we are already doing. Puriton has a lovely feel don't let it grow to big</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564156"/>
                  </a:ext>
                </a:extLst>
              </a:tr>
              <a:tr h="384599">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improve upon what we are already doing. Puriton has a lovely feel don't let it grow to big</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9769132"/>
                  </a:ext>
                </a:extLst>
              </a:tr>
              <a:tr h="384599">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People leaving dog poo on oaths especially on the school paths for children to step in, enforcing fines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998265"/>
                  </a:ext>
                </a:extLst>
              </a:tr>
              <a:tr h="827655">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The village is very lucky as we have a huge variety of birds visit, including the great spotted and green woodpeckers, starlings, sparrow hawks. Any loss of trees and hedgerows would be detrimental to the wildlife and  birds</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4216422"/>
                  </a:ext>
                </a:extLst>
              </a:tr>
              <a:tr h="556899">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Its too late to save the entrance to the village at Hall Rd - what an eyesore the new houses are - don't let anymore be built</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0466892"/>
                  </a:ext>
                </a:extLst>
              </a:tr>
              <a:tr h="384599">
                <a:tc>
                  <a:txBody>
                    <a:bodyPr/>
                    <a:lstStyle/>
                    <a:p>
                      <a:pPr algn="l" fontAlgn="t"/>
                      <a:r>
                        <a:rPr lang="en-GB" sz="2000" u="none" strike="noStrike">
                          <a:effectLst/>
                          <a:latin typeface="Lato Light" panose="020F0502020204030203" pitchFamily="34" charset="0"/>
                          <a:ea typeface="Lato Light" panose="020F0502020204030203" pitchFamily="34" charset="0"/>
                          <a:cs typeface="Lato Light" panose="020F0502020204030203" pitchFamily="34" charset="0"/>
                        </a:rPr>
                        <a:t>No more development</a:t>
                      </a:r>
                      <a:endParaRPr lang="en-GB" sz="2000" b="0" i="0" u="none" strike="noStrike">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641653"/>
                  </a:ext>
                </a:extLst>
              </a:tr>
              <a:tr h="38459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Please do not give away all our green spaces to new houses.</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0277953"/>
                  </a:ext>
                </a:extLst>
              </a:tr>
            </a:tbl>
          </a:graphicData>
        </a:graphic>
      </p:graphicFrame>
    </p:spTree>
    <p:extLst>
      <p:ext uri="{BB962C8B-B14F-4D97-AF65-F5344CB8AC3E}">
        <p14:creationId xmlns:p14="http://schemas.microsoft.com/office/powerpoint/2010/main" val="117741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US" dirty="0">
                <a:latin typeface="Lato Light" panose="020F0502020204030203" pitchFamily="34" charset="0"/>
                <a:ea typeface="Lato Light" panose="020F0502020204030203" pitchFamily="34" charset="0"/>
                <a:cs typeface="Lato Light" panose="020F0502020204030203" pitchFamily="34" charset="0"/>
              </a:rPr>
              <a:t>Q23: Other comments</a:t>
            </a:r>
            <a:br>
              <a:rPr lang="en-US" dirty="0"/>
            </a:br>
            <a:endParaRPr lang="en-GB" dirty="0"/>
          </a:p>
        </p:txBody>
      </p:sp>
      <p:graphicFrame>
        <p:nvGraphicFramePr>
          <p:cNvPr id="4" name="Content Placeholder 3">
            <a:extLst>
              <a:ext uri="{FF2B5EF4-FFF2-40B4-BE49-F238E27FC236}">
                <a16:creationId xmlns:a16="http://schemas.microsoft.com/office/drawing/2014/main" id="{D5EEEE30-790C-4BD3-9CC4-4308BE090C02}"/>
              </a:ext>
            </a:extLst>
          </p:cNvPr>
          <p:cNvGraphicFramePr>
            <a:graphicFrameLocks noGrp="1"/>
          </p:cNvGraphicFramePr>
          <p:nvPr>
            <p:ph idx="1"/>
            <p:extLst>
              <p:ext uri="{D42A27DB-BD31-4B8C-83A1-F6EECF244321}">
                <p14:modId xmlns:p14="http://schemas.microsoft.com/office/powerpoint/2010/main" val="1953241821"/>
              </p:ext>
            </p:extLst>
          </p:nvPr>
        </p:nvGraphicFramePr>
        <p:xfrm>
          <a:off x="0" y="1288473"/>
          <a:ext cx="12579928" cy="52044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41642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Q23: Specific comments</a:t>
            </a:r>
          </a:p>
        </p:txBody>
      </p:sp>
      <p:graphicFrame>
        <p:nvGraphicFramePr>
          <p:cNvPr id="4" name="Content Placeholder 3">
            <a:extLst>
              <a:ext uri="{FF2B5EF4-FFF2-40B4-BE49-F238E27FC236}">
                <a16:creationId xmlns:a16="http://schemas.microsoft.com/office/drawing/2014/main" id="{5E142278-E4B7-4718-A85E-B35B14C98D0F}"/>
              </a:ext>
            </a:extLst>
          </p:cNvPr>
          <p:cNvGraphicFramePr>
            <a:graphicFrameLocks noGrp="1"/>
          </p:cNvGraphicFramePr>
          <p:nvPr>
            <p:ph idx="1"/>
            <p:extLst>
              <p:ext uri="{D42A27DB-BD31-4B8C-83A1-F6EECF244321}">
                <p14:modId xmlns:p14="http://schemas.microsoft.com/office/powerpoint/2010/main" val="4022648387"/>
              </p:ext>
            </p:extLst>
          </p:nvPr>
        </p:nvGraphicFramePr>
        <p:xfrm>
          <a:off x="457200" y="1690689"/>
          <a:ext cx="11319163" cy="4445943"/>
        </p:xfrm>
        <a:graphic>
          <a:graphicData uri="http://schemas.openxmlformats.org/drawingml/2006/table">
            <a:tbl>
              <a:tblPr>
                <a:tableStyleId>{5C22544A-7EE6-4342-B048-85BDC9FD1C3A}</a:tableStyleId>
              </a:tblPr>
              <a:tblGrid>
                <a:gridCol w="11319163">
                  <a:extLst>
                    <a:ext uri="{9D8B030D-6E8A-4147-A177-3AD203B41FA5}">
                      <a16:colId xmlns:a16="http://schemas.microsoft.com/office/drawing/2014/main" val="524452346"/>
                    </a:ext>
                  </a:extLst>
                </a:gridCol>
              </a:tblGrid>
              <a:tr h="428559">
                <a:tc>
                  <a:txBody>
                    <a:bodyPr/>
                    <a:lstStyle/>
                    <a:p>
                      <a:pPr algn="ctr" fontAlgn="b"/>
                      <a:r>
                        <a:rPr lang="en-GB" sz="2000" b="1" u="none" strike="noStrike" dirty="0">
                          <a:effectLst/>
                          <a:latin typeface="Lato Light" panose="020F0502020204030203" pitchFamily="34" charset="0"/>
                          <a:ea typeface="Lato Light" panose="020F0502020204030203" pitchFamily="34" charset="0"/>
                          <a:cs typeface="Lato Light" panose="020F0502020204030203" pitchFamily="34" charset="0"/>
                        </a:rPr>
                        <a:t>Q23: Specific</a:t>
                      </a:r>
                      <a:endParaRPr lang="en-GB" sz="20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284827"/>
                  </a:ext>
                </a:extLst>
              </a:tr>
              <a:tr h="42855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Improve look of access to the village, clear rubbish, seating.</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0170541"/>
                  </a:ext>
                </a:extLst>
              </a:tr>
              <a:tr h="42855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new development should be spaced out.   `Lego house` developments would ruin the character and appearance.</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2137664"/>
                  </a:ext>
                </a:extLst>
              </a:tr>
              <a:tr h="620554">
                <a:tc>
                  <a:txBody>
                    <a:bodyPr/>
                    <a:lstStyle/>
                    <a:p>
                      <a:pPr algn="l" fontAlgn="t"/>
                      <a:r>
                        <a:rPr lang="en-GB" sz="2000" u="none" strike="noStrike" dirty="0" err="1">
                          <a:effectLst/>
                          <a:latin typeface="Lato Light" panose="020F0502020204030203" pitchFamily="34" charset="0"/>
                          <a:ea typeface="Lato Light" panose="020F0502020204030203" pitchFamily="34" charset="0"/>
                          <a:cs typeface="Lato Light" panose="020F0502020204030203" pitchFamily="34" charset="0"/>
                        </a:rPr>
                        <a:t>i`m</a:t>
                      </a:r>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 not sure preferential treatment should be given to selected areas. we are all one village and should be treated the same.  the future is more important than the past</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83244788"/>
                  </a:ext>
                </a:extLst>
              </a:tr>
              <a:tr h="620554">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Riverton Road needs to be kept clear/</a:t>
                      </a:r>
                      <a:r>
                        <a:rPr lang="en-GB" sz="2000" u="none" strike="noStrike" dirty="0" err="1">
                          <a:effectLst/>
                          <a:latin typeface="Lato Light" panose="020F0502020204030203" pitchFamily="34" charset="0"/>
                          <a:ea typeface="Lato Light" panose="020F0502020204030203" pitchFamily="34" charset="0"/>
                          <a:cs typeface="Lato Light" panose="020F0502020204030203" pitchFamily="34" charset="0"/>
                        </a:rPr>
                        <a:t>er</a:t>
                      </a:r>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 from car parking as this is the main road through the village. The older parts of the village should have its character protected</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95552757"/>
                  </a:ext>
                </a:extLst>
              </a:tr>
              <a:tr h="42855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Green bridge for new road between woods and Cypress Drive as per plans.</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7089135"/>
                  </a:ext>
                </a:extLst>
              </a:tr>
              <a:tr h="42855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More community planting around the village</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72789491"/>
                  </a:ext>
                </a:extLst>
              </a:tr>
              <a:tr h="442915">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No more signs/seats etc... on the green on Rye. Repair paths, roads etc...</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833845"/>
                  </a:ext>
                </a:extLst>
              </a:tr>
              <a:tr h="428559">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Entry to the village could easily be enhanced with planting and perhaps drystone wall to add character.</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8251508"/>
                  </a:ext>
                </a:extLst>
              </a:tr>
            </a:tbl>
          </a:graphicData>
        </a:graphic>
      </p:graphicFrame>
    </p:spTree>
    <p:extLst>
      <p:ext uri="{BB962C8B-B14F-4D97-AF65-F5344CB8AC3E}">
        <p14:creationId xmlns:p14="http://schemas.microsoft.com/office/powerpoint/2010/main" val="445799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Q23: Suggestions</a:t>
            </a:r>
          </a:p>
        </p:txBody>
      </p:sp>
      <p:graphicFrame>
        <p:nvGraphicFramePr>
          <p:cNvPr id="4" name="Content Placeholder 3">
            <a:extLst>
              <a:ext uri="{FF2B5EF4-FFF2-40B4-BE49-F238E27FC236}">
                <a16:creationId xmlns:a16="http://schemas.microsoft.com/office/drawing/2014/main" id="{56671477-6295-4770-9A02-0CE5479CB773}"/>
              </a:ext>
            </a:extLst>
          </p:cNvPr>
          <p:cNvGraphicFramePr>
            <a:graphicFrameLocks noGrp="1"/>
          </p:cNvGraphicFramePr>
          <p:nvPr>
            <p:ph idx="1"/>
            <p:extLst>
              <p:ext uri="{D42A27DB-BD31-4B8C-83A1-F6EECF244321}">
                <p14:modId xmlns:p14="http://schemas.microsoft.com/office/powerpoint/2010/main" val="1463219890"/>
              </p:ext>
            </p:extLst>
          </p:nvPr>
        </p:nvGraphicFramePr>
        <p:xfrm>
          <a:off x="304800" y="1260763"/>
          <a:ext cx="11582400" cy="5498261"/>
        </p:xfrm>
        <a:graphic>
          <a:graphicData uri="http://schemas.openxmlformats.org/drawingml/2006/table">
            <a:tbl>
              <a:tblPr>
                <a:tableStyleId>{5C22544A-7EE6-4342-B048-85BDC9FD1C3A}</a:tableStyleId>
              </a:tblPr>
              <a:tblGrid>
                <a:gridCol w="11582400">
                  <a:extLst>
                    <a:ext uri="{9D8B030D-6E8A-4147-A177-3AD203B41FA5}">
                      <a16:colId xmlns:a16="http://schemas.microsoft.com/office/drawing/2014/main" val="484678953"/>
                    </a:ext>
                  </a:extLst>
                </a:gridCol>
              </a:tblGrid>
              <a:tr h="292362">
                <a:tc>
                  <a:txBody>
                    <a:bodyPr/>
                    <a:lstStyle/>
                    <a:p>
                      <a:pPr algn="ctr" fontAlgn="b"/>
                      <a:endParaRPr lang="en-GB" sz="19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1643406"/>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All small grass areas within built up areas of village. area around the church</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859760"/>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None protected a s such, but keep all future development in keeping</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5096015"/>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fields opposite Spring Farm</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2892066"/>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Puriton </a:t>
                      </a:r>
                      <a:r>
                        <a:rPr lang="en-GB" sz="1900" u="none" strike="noStrike" dirty="0" err="1">
                          <a:effectLst/>
                          <a:latin typeface="Lato Light" panose="020F0502020204030203" pitchFamily="34" charset="0"/>
                          <a:ea typeface="Lato Light" panose="020F0502020204030203" pitchFamily="34" charset="0"/>
                          <a:cs typeface="Lato Light" panose="020F0502020204030203" pitchFamily="34" charset="0"/>
                        </a:rPr>
                        <a:t>PArk</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4323700"/>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the fields around Puriton park</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8256932"/>
                  </a:ext>
                </a:extLst>
              </a:tr>
              <a:tr h="423341">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Fields and woods at the top of the village (even though a huge road is going through it) access to woods is very important.</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966932"/>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 in particular the Exchange Inn</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1922316"/>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Exchange Inn - something needs to be done to sort out the eyesore it has become.</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8895704"/>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Area around crossroads, village triangle</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2961938"/>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The Village in general is fine the way it is now. </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9821995"/>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Trees in middle street</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7065684"/>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Our village is beautiful my concern is all the new houses going up.</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1631772"/>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The old fort site in Downend</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4001979"/>
                  </a:ext>
                </a:extLst>
              </a:tr>
              <a:tr h="423341">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Area between new bypass and village</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5557377"/>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crossroads to village green</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023693"/>
                  </a:ext>
                </a:extLst>
              </a:tr>
              <a:tr h="292362">
                <a:tc>
                  <a:txBody>
                    <a:bodyPr/>
                    <a:lstStyle/>
                    <a:p>
                      <a:pPr algn="l" fontAlgn="t"/>
                      <a:r>
                        <a:rPr lang="en-GB" sz="1900" u="none" strike="noStrike" dirty="0">
                          <a:effectLst/>
                          <a:latin typeface="Lato Light" panose="020F0502020204030203" pitchFamily="34" charset="0"/>
                          <a:ea typeface="Lato Light" panose="020F0502020204030203" pitchFamily="34" charset="0"/>
                          <a:cs typeface="Lato Light" panose="020F0502020204030203" pitchFamily="34" charset="0"/>
                        </a:rPr>
                        <a:t>Any trees</a:t>
                      </a:r>
                      <a:endParaRPr lang="en-GB" sz="19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3517717"/>
                  </a:ext>
                </a:extLst>
              </a:tr>
            </a:tbl>
          </a:graphicData>
        </a:graphic>
      </p:graphicFrame>
    </p:spTree>
    <p:extLst>
      <p:ext uri="{BB962C8B-B14F-4D97-AF65-F5344CB8AC3E}">
        <p14:creationId xmlns:p14="http://schemas.microsoft.com/office/powerpoint/2010/main" val="2113477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Q23: Suggestions</a:t>
            </a:r>
          </a:p>
        </p:txBody>
      </p:sp>
      <p:graphicFrame>
        <p:nvGraphicFramePr>
          <p:cNvPr id="4" name="Content Placeholder 3">
            <a:extLst>
              <a:ext uri="{FF2B5EF4-FFF2-40B4-BE49-F238E27FC236}">
                <a16:creationId xmlns:a16="http://schemas.microsoft.com/office/drawing/2014/main" id="{6F64332A-546A-4DF4-9155-A17504BBF64E}"/>
              </a:ext>
            </a:extLst>
          </p:cNvPr>
          <p:cNvGraphicFramePr>
            <a:graphicFrameLocks noGrp="1"/>
          </p:cNvGraphicFramePr>
          <p:nvPr>
            <p:ph idx="1"/>
            <p:extLst>
              <p:ext uri="{D42A27DB-BD31-4B8C-83A1-F6EECF244321}">
                <p14:modId xmlns:p14="http://schemas.microsoft.com/office/powerpoint/2010/main" val="1170424782"/>
              </p:ext>
            </p:extLst>
          </p:nvPr>
        </p:nvGraphicFramePr>
        <p:xfrm>
          <a:off x="401782" y="1371601"/>
          <a:ext cx="11526982" cy="5343525"/>
        </p:xfrm>
        <a:graphic>
          <a:graphicData uri="http://schemas.openxmlformats.org/drawingml/2006/table">
            <a:tbl>
              <a:tblPr>
                <a:tableStyleId>{5C22544A-7EE6-4342-B048-85BDC9FD1C3A}</a:tableStyleId>
              </a:tblPr>
              <a:tblGrid>
                <a:gridCol w="11526982">
                  <a:extLst>
                    <a:ext uri="{9D8B030D-6E8A-4147-A177-3AD203B41FA5}">
                      <a16:colId xmlns:a16="http://schemas.microsoft.com/office/drawing/2014/main" val="3943179658"/>
                    </a:ext>
                  </a:extLst>
                </a:gridCol>
              </a:tblGrid>
              <a:tr h="133909">
                <a:tc>
                  <a:txBody>
                    <a:bodyPr/>
                    <a:lstStyle/>
                    <a:p>
                      <a:pPr algn="ctr" fontAlgn="b"/>
                      <a:endParaRPr lang="en-GB" sz="20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636751"/>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Fields opposite Puriton park</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9046925"/>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 Tree protection orders on trees in Hall Lane too many trees &amp; hedges are being lost to development </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7458640"/>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Motte &amp; Bailey at Downend.   Trees at top of hill.  Riverbank access </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1389060"/>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Rowlands Rise, Newlyn Crescent</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8928815"/>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IMPROVEMENTS TO CURRENT ASTHETICS ONLY . NO SPECIFIED STREETS </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52913663"/>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All character features that make a village</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3061288"/>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both woods, both parks any green areas</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7042118"/>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both woods, both parks any green areas</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1079659"/>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All elements and areas that maintain the unique look and feel of a village</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7467764"/>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Riverton Rd better parking to make road safer.  Double yellows Butchers/ Rowlands Rise area. </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6872487"/>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Fields around Puriton </a:t>
                      </a:r>
                      <a:r>
                        <a:rPr lang="en-GB" sz="2000" u="none" strike="noStrike" dirty="0" err="1">
                          <a:effectLst/>
                          <a:latin typeface="Lato Light" panose="020F0502020204030203" pitchFamily="34" charset="0"/>
                          <a:ea typeface="Lato Light" panose="020F0502020204030203" pitchFamily="34" charset="0"/>
                          <a:cs typeface="Lato Light" panose="020F0502020204030203" pitchFamily="34" charset="0"/>
                        </a:rPr>
                        <a:t>pk</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4853416"/>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Hillside Crescent</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31179388"/>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play area for children.  village in total</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973072"/>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roads off main road through village</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503967"/>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all park areas</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29670986"/>
                  </a:ext>
                </a:extLst>
              </a:tr>
              <a:tr h="309690">
                <a:tc>
                  <a:txBody>
                    <a:bodyPr/>
                    <a:lstStyle/>
                    <a:p>
                      <a:pPr algn="l" fontAlgn="t"/>
                      <a:r>
                        <a:rPr lang="en-GB" sz="2000" u="none" strike="noStrike" dirty="0">
                          <a:effectLst/>
                          <a:latin typeface="Lato Light" panose="020F0502020204030203" pitchFamily="34" charset="0"/>
                          <a:ea typeface="Lato Light" panose="020F0502020204030203" pitchFamily="34" charset="0"/>
                          <a:cs typeface="Lato Light" panose="020F0502020204030203" pitchFamily="34" charset="0"/>
                        </a:rPr>
                        <a:t>all layered stone walls, manor, wildlife areas, woods</a:t>
                      </a:r>
                      <a:endParaRPr lang="en-GB" sz="20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2742634"/>
                  </a:ext>
                </a:extLst>
              </a:tr>
            </a:tbl>
          </a:graphicData>
        </a:graphic>
      </p:graphicFrame>
    </p:spTree>
    <p:extLst>
      <p:ext uri="{BB962C8B-B14F-4D97-AF65-F5344CB8AC3E}">
        <p14:creationId xmlns:p14="http://schemas.microsoft.com/office/powerpoint/2010/main" val="32019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a:xfrm>
            <a:off x="838200" y="129599"/>
            <a:ext cx="10515600" cy="937202"/>
          </a:xfrm>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Q23: General comments</a:t>
            </a:r>
          </a:p>
        </p:txBody>
      </p:sp>
      <p:graphicFrame>
        <p:nvGraphicFramePr>
          <p:cNvPr id="4" name="Content Placeholder 3">
            <a:extLst>
              <a:ext uri="{FF2B5EF4-FFF2-40B4-BE49-F238E27FC236}">
                <a16:creationId xmlns:a16="http://schemas.microsoft.com/office/drawing/2014/main" id="{B796CA2C-0F51-4DC2-911C-C5CB855E1E19}"/>
              </a:ext>
            </a:extLst>
          </p:cNvPr>
          <p:cNvGraphicFramePr>
            <a:graphicFrameLocks noGrp="1"/>
          </p:cNvGraphicFramePr>
          <p:nvPr>
            <p:ph idx="1"/>
            <p:extLst>
              <p:ext uri="{D42A27DB-BD31-4B8C-83A1-F6EECF244321}">
                <p14:modId xmlns:p14="http://schemas.microsoft.com/office/powerpoint/2010/main" val="3655946437"/>
              </p:ext>
            </p:extLst>
          </p:nvPr>
        </p:nvGraphicFramePr>
        <p:xfrm>
          <a:off x="245917" y="1124684"/>
          <a:ext cx="11700165" cy="5705023"/>
        </p:xfrm>
        <a:graphic>
          <a:graphicData uri="http://schemas.openxmlformats.org/drawingml/2006/table">
            <a:tbl>
              <a:tblPr>
                <a:tableStyleId>{5C22544A-7EE6-4342-B048-85BDC9FD1C3A}</a:tableStyleId>
              </a:tblPr>
              <a:tblGrid>
                <a:gridCol w="11700165">
                  <a:extLst>
                    <a:ext uri="{9D8B030D-6E8A-4147-A177-3AD203B41FA5}">
                      <a16:colId xmlns:a16="http://schemas.microsoft.com/office/drawing/2014/main" val="3641166993"/>
                    </a:ext>
                  </a:extLst>
                </a:gridCol>
              </a:tblGrid>
              <a:tr h="210722">
                <a:tc>
                  <a:txBody>
                    <a:bodyPr/>
                    <a:lstStyle/>
                    <a:p>
                      <a:pPr algn="ctr" fontAlgn="b"/>
                      <a:endParaRPr lang="en-GB" sz="1700" b="1"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4623687"/>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much of quality of village has been lost by poor quality from 50s to 80s . </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1674216"/>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Far too late!</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4204862"/>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to late -  its all been spoilt</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9635133"/>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already built on</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7437256"/>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The village is already spoilt with all the houses being built!</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7903389"/>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 This is the only unspoiled area to walk and see farmland etc, this was the reason we moved here and it's nearly all gone.</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3488840"/>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What about the other parts that have been ruined, why should these road be kept.</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2040468"/>
                  </a:ext>
                </a:extLst>
              </a:tr>
              <a:tr h="365308">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No. Longer a Village, too much building going on. Eventually Woolavington and Puriton will be joined. Over crowding and not enough facilities to accommodate all people. I.e. Drs, schools and hospitals eventually implode! </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7997219"/>
                  </a:ext>
                </a:extLst>
              </a:tr>
              <a:tr h="365308">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Unfortunately this is 100 years too late. The appearance/character of the village has been swallowed up by cost effective modern mini estates.</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24863776"/>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It's being ruined by development it's a village not a city</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979563"/>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When we moved here 10years ago, we did not think for one minute that we would be living not in a village but a small town, solar panels</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7105873"/>
                  </a:ext>
                </a:extLst>
              </a:tr>
              <a:tr h="365308">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New buildings have already changed the character. Already lost the village feel.</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803122"/>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Protected?? Bizarre question.</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8913765"/>
                  </a:ext>
                </a:extLst>
              </a:tr>
              <a:tr h="187889">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What does protected mean?</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8340081"/>
                  </a:ext>
                </a:extLst>
              </a:tr>
              <a:tr h="252285">
                <a:tc>
                  <a:txBody>
                    <a:bodyPr/>
                    <a:lstStyle/>
                    <a:p>
                      <a:pPr algn="l" fontAlgn="t"/>
                      <a:r>
                        <a:rPr lang="en-GB" sz="1800" u="none" strike="noStrike" dirty="0">
                          <a:effectLst/>
                          <a:latin typeface="Lato Light" panose="020F0502020204030203" pitchFamily="34" charset="0"/>
                          <a:ea typeface="Lato Light" panose="020F0502020204030203" pitchFamily="34" charset="0"/>
                          <a:cs typeface="Lato Light" panose="020F0502020204030203" pitchFamily="34" charset="0"/>
                        </a:rPr>
                        <a:t>Bit late for that when new builds have ruined the entrance to the village.</a:t>
                      </a:r>
                      <a:endParaRPr lang="en-GB" sz="1800" b="0" i="0" u="none" strike="noStrike" dirty="0">
                        <a:solidFill>
                          <a:srgbClr val="000000"/>
                        </a:solidFill>
                        <a:effectLst/>
                        <a:latin typeface="Lato Light" panose="020F0502020204030203" pitchFamily="34" charset="0"/>
                        <a:ea typeface="Lato Light" panose="020F0502020204030203" pitchFamily="34" charset="0"/>
                        <a:cs typeface="Lato Light" panose="020F0502020204030203"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7373659"/>
                  </a:ext>
                </a:extLst>
              </a:tr>
            </a:tbl>
          </a:graphicData>
        </a:graphic>
      </p:graphicFrame>
    </p:spTree>
    <p:extLst>
      <p:ext uri="{BB962C8B-B14F-4D97-AF65-F5344CB8AC3E}">
        <p14:creationId xmlns:p14="http://schemas.microsoft.com/office/powerpoint/2010/main" val="3945431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pPr algn="ctr"/>
            <a:r>
              <a:rPr lang="en-GB" dirty="0">
                <a:latin typeface="Lato Light" panose="020F0502020204030203" pitchFamily="34" charset="0"/>
                <a:ea typeface="Lato Light" panose="020F0502020204030203" pitchFamily="34" charset="0"/>
                <a:cs typeface="Lato Light" panose="020F0502020204030203" pitchFamily="34" charset="0"/>
              </a:rPr>
              <a:t>Q24: Support for conservation areas</a:t>
            </a:r>
          </a:p>
        </p:txBody>
      </p:sp>
      <p:graphicFrame>
        <p:nvGraphicFramePr>
          <p:cNvPr id="4" name="Content Placeholder 3">
            <a:extLst>
              <a:ext uri="{FF2B5EF4-FFF2-40B4-BE49-F238E27FC236}">
                <a16:creationId xmlns:a16="http://schemas.microsoft.com/office/drawing/2014/main" id="{3FCAF629-0D88-425C-8CE1-E9B1088E52D9}"/>
              </a:ext>
            </a:extLst>
          </p:cNvPr>
          <p:cNvGraphicFramePr>
            <a:graphicFrameLocks noGrp="1"/>
          </p:cNvGraphicFramePr>
          <p:nvPr>
            <p:ph idx="1"/>
            <p:extLst>
              <p:ext uri="{D42A27DB-BD31-4B8C-83A1-F6EECF244321}">
                <p14:modId xmlns:p14="http://schemas.microsoft.com/office/powerpoint/2010/main" val="3743780074"/>
              </p:ext>
            </p:extLst>
          </p:nvPr>
        </p:nvGraphicFramePr>
        <p:xfrm>
          <a:off x="-429491" y="1371600"/>
          <a:ext cx="12884727" cy="53617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29675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5E6B9-5994-41BB-B68A-3B74637D11BB}"/>
              </a:ext>
            </a:extLst>
          </p:cNvPr>
          <p:cNvSpPr>
            <a:spLocks noGrp="1"/>
          </p:cNvSpPr>
          <p:nvPr>
            <p:ph type="title"/>
          </p:nvPr>
        </p:nvSpPr>
        <p:spPr/>
        <p:txBody>
          <a:bodyPr/>
          <a:lstStyle/>
          <a:p>
            <a:r>
              <a:rPr lang="en-GB" dirty="0"/>
              <a:t>Q25: Any green spaces to be protected?</a:t>
            </a:r>
          </a:p>
        </p:txBody>
      </p:sp>
      <p:graphicFrame>
        <p:nvGraphicFramePr>
          <p:cNvPr id="4" name="Content Placeholder 3">
            <a:extLst>
              <a:ext uri="{FF2B5EF4-FFF2-40B4-BE49-F238E27FC236}">
                <a16:creationId xmlns:a16="http://schemas.microsoft.com/office/drawing/2014/main" id="{84C20366-C28F-4CDB-946E-17A559CD052F}"/>
              </a:ext>
            </a:extLst>
          </p:cNvPr>
          <p:cNvGraphicFramePr>
            <a:graphicFrameLocks noGrp="1"/>
          </p:cNvGraphicFramePr>
          <p:nvPr>
            <p:ph idx="1"/>
            <p:extLst>
              <p:ext uri="{D42A27DB-BD31-4B8C-83A1-F6EECF244321}">
                <p14:modId xmlns:p14="http://schemas.microsoft.com/office/powerpoint/2010/main" val="2904434568"/>
              </p:ext>
            </p:extLst>
          </p:nvPr>
        </p:nvGraphicFramePr>
        <p:xfrm>
          <a:off x="-872835" y="1825624"/>
          <a:ext cx="13812980" cy="478299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77693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3260</Words>
  <Application>Microsoft Office PowerPoint</Application>
  <PresentationFormat>Widescreen</PresentationFormat>
  <Paragraphs>251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Lato Light</vt:lpstr>
      <vt:lpstr>Office Theme</vt:lpstr>
      <vt:lpstr>Section 4</vt:lpstr>
      <vt:lpstr>Q23. Are there any streets/areas you would like to see protected? </vt:lpstr>
      <vt:lpstr>Q23: Other comments </vt:lpstr>
      <vt:lpstr>Q23: Specific comments</vt:lpstr>
      <vt:lpstr>Q23: Suggestions</vt:lpstr>
      <vt:lpstr>Q23: Suggestions</vt:lpstr>
      <vt:lpstr>Q23: General comments</vt:lpstr>
      <vt:lpstr>Q24: Support for conservation areas</vt:lpstr>
      <vt:lpstr>Q25: Any green spaces to be protected?</vt:lpstr>
      <vt:lpstr>Q26: Which green spaces need protecting?</vt:lpstr>
      <vt:lpstr>Q26: Use of green spaces</vt:lpstr>
      <vt:lpstr>Q27: Protection for specific trees/hedges?</vt:lpstr>
      <vt:lpstr>Q28: Location of trees/hedges for protection</vt:lpstr>
      <vt:lpstr>Q28: Specific locations of trees/hedges</vt:lpstr>
      <vt:lpstr>Q28: Specific locations of trees/hedges</vt:lpstr>
      <vt:lpstr>Q28: Specific locations of trees/hedges</vt:lpstr>
      <vt:lpstr>Q28: Specific locations of trees/hedges</vt:lpstr>
      <vt:lpstr>Q29: Any general comments</vt:lpstr>
      <vt:lpstr>Q29: Specific</vt:lpstr>
      <vt:lpstr>Q29: Suggestions</vt:lpstr>
      <vt:lpstr>Q29: Suggestions</vt:lpstr>
      <vt:lpstr>Q29: General comments</vt:lpstr>
      <vt:lpstr>Q29: General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4</dc:title>
  <dc:creator>COLEMAN Julie</dc:creator>
  <cp:lastModifiedBy>Sally Diaz</cp:lastModifiedBy>
  <cp:revision>30</cp:revision>
  <dcterms:created xsi:type="dcterms:W3CDTF">2019-01-27T10:30:03Z</dcterms:created>
  <dcterms:modified xsi:type="dcterms:W3CDTF">2023-02-16T19:08:20Z</dcterms:modified>
</cp:coreProperties>
</file>